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638AC-6AFC-4296-91D7-6805A2E4898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1BFE2-B3E1-48D7-AAFB-8542E2C242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866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3" name="Shape 3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lnSpc>
                <a:spcPct val="150000"/>
              </a:lnSpc>
              <a:buSzPct val="100000"/>
              <a:buFont typeface="Arial"/>
              <a:buChar char="•"/>
              <a:defRPr sz="1400"/>
            </a:pPr>
            <a:r>
              <a:rPr dirty="0"/>
              <a:t>La </a:t>
            </a:r>
            <a:r>
              <a:rPr dirty="0" err="1"/>
              <a:t>compétence</a:t>
            </a:r>
            <a:r>
              <a:rPr dirty="0"/>
              <a:t> en </a:t>
            </a:r>
            <a:r>
              <a:rPr dirty="0" err="1"/>
              <a:t>matière</a:t>
            </a:r>
            <a:r>
              <a:rPr dirty="0"/>
              <a:t> de communication et de coordination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priorité</a:t>
            </a:r>
            <a:r>
              <a:rPr dirty="0"/>
              <a:t> pour les </a:t>
            </a:r>
            <a:r>
              <a:rPr dirty="0" err="1"/>
              <a:t>responsables</a:t>
            </a:r>
            <a:r>
              <a:rPr dirty="0"/>
              <a:t> des interventions </a:t>
            </a:r>
            <a:r>
              <a:rPr dirty="0" err="1"/>
              <a:t>d'urgence</a:t>
            </a:r>
            <a:r>
              <a:rPr dirty="0"/>
              <a:t> en santé </a:t>
            </a:r>
            <a:r>
              <a:rPr dirty="0" err="1"/>
              <a:t>publique</a:t>
            </a:r>
            <a:r>
              <a:rPr dirty="0"/>
              <a:t> au </a:t>
            </a:r>
            <a:r>
              <a:rPr dirty="0" err="1"/>
              <a:t>niveau</a:t>
            </a:r>
            <a:r>
              <a:rPr dirty="0"/>
              <a:t> national et pour la </a:t>
            </a:r>
            <a:r>
              <a:rPr dirty="0" err="1"/>
              <a:t>prévention</a:t>
            </a:r>
            <a:r>
              <a:rPr dirty="0"/>
              <a:t> et la </a:t>
            </a:r>
            <a:r>
              <a:rPr dirty="0" err="1"/>
              <a:t>gestion</a:t>
            </a:r>
            <a:r>
              <a:rPr dirty="0"/>
              <a:t> des </a:t>
            </a:r>
            <a:r>
              <a:rPr dirty="0" err="1"/>
              <a:t>pandémies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l'ensemble</a:t>
            </a:r>
            <a:r>
              <a:rPr dirty="0"/>
              <a:t> de </a:t>
            </a:r>
            <a:r>
              <a:rPr dirty="0" err="1"/>
              <a:t>l'espace</a:t>
            </a:r>
            <a:r>
              <a:rPr dirty="0"/>
              <a:t> CEDEAO. </a:t>
            </a:r>
          </a:p>
          <a:p>
            <a:pPr marL="171450" indent="-171450">
              <a:lnSpc>
                <a:spcPct val="150000"/>
              </a:lnSpc>
              <a:buSzPct val="100000"/>
              <a:buFont typeface="Arial"/>
              <a:buChar char="•"/>
              <a:defRPr sz="1400"/>
            </a:pPr>
            <a:r>
              <a:rPr dirty="0"/>
              <a:t>Il </a:t>
            </a:r>
            <a:r>
              <a:rPr dirty="0" err="1"/>
              <a:t>est</a:t>
            </a:r>
            <a:r>
              <a:rPr dirty="0"/>
              <a:t> bon </a:t>
            </a:r>
            <a:r>
              <a:rPr dirty="0" err="1"/>
              <a:t>d'avoir</a:t>
            </a:r>
            <a:r>
              <a:rPr dirty="0"/>
              <a:t> des </a:t>
            </a:r>
            <a:r>
              <a:rPr dirty="0" err="1"/>
              <a:t>personnes</a:t>
            </a:r>
            <a:r>
              <a:rPr dirty="0"/>
              <a:t> </a:t>
            </a:r>
            <a:r>
              <a:rPr dirty="0" err="1"/>
              <a:t>qualifiées</a:t>
            </a:r>
            <a:r>
              <a:rPr dirty="0"/>
              <a:t> en intervention </a:t>
            </a:r>
            <a:r>
              <a:rPr dirty="0" err="1"/>
              <a:t>d'urgence</a:t>
            </a:r>
            <a:r>
              <a:rPr dirty="0"/>
              <a:t>,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s'assurer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les </a:t>
            </a:r>
            <a:r>
              <a:rPr dirty="0" err="1"/>
              <a:t>dirigeants</a:t>
            </a:r>
            <a:r>
              <a:rPr dirty="0"/>
              <a:t> </a:t>
            </a:r>
            <a:r>
              <a:rPr dirty="0" err="1"/>
              <a:t>ont</a:t>
            </a:r>
            <a:r>
              <a:rPr dirty="0"/>
              <a:t> les </a:t>
            </a:r>
            <a:r>
              <a:rPr dirty="0" err="1"/>
              <a:t>compétences</a:t>
            </a:r>
            <a:r>
              <a:rPr dirty="0"/>
              <a:t> </a:t>
            </a:r>
            <a:r>
              <a:rPr dirty="0" err="1"/>
              <a:t>nécessaires</a:t>
            </a:r>
            <a:r>
              <a:rPr dirty="0"/>
              <a:t> pour </a:t>
            </a:r>
            <a:r>
              <a:rPr dirty="0" err="1"/>
              <a:t>coordonner</a:t>
            </a:r>
            <a:r>
              <a:rPr dirty="0"/>
              <a:t> </a:t>
            </a:r>
            <a:r>
              <a:rPr dirty="0" err="1"/>
              <a:t>efficacement</a:t>
            </a:r>
            <a:r>
              <a:rPr dirty="0"/>
              <a:t> les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faire </a:t>
            </a:r>
            <a:r>
              <a:rPr dirty="0" err="1"/>
              <a:t>toute</a:t>
            </a:r>
            <a:r>
              <a:rPr dirty="0"/>
              <a:t> la </a:t>
            </a:r>
            <a:r>
              <a:rPr dirty="0" err="1"/>
              <a:t>différence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l'effort</a:t>
            </a:r>
            <a:r>
              <a:rPr dirty="0"/>
              <a:t> </a:t>
            </a:r>
            <a:r>
              <a:rPr dirty="0" err="1"/>
              <a:t>d'intervention</a:t>
            </a:r>
            <a:r>
              <a:rPr dirty="0"/>
              <a:t>. </a:t>
            </a:r>
          </a:p>
          <a:p>
            <a:pPr marL="171450" indent="-171450">
              <a:lnSpc>
                <a:spcPct val="150000"/>
              </a:lnSpc>
              <a:buSzPct val="100000"/>
              <a:buFont typeface="Arial"/>
              <a:buChar char="•"/>
              <a:defRPr sz="1400"/>
            </a:pPr>
            <a:r>
              <a:rPr dirty="0" err="1"/>
              <a:t>Une</a:t>
            </a:r>
            <a:r>
              <a:rPr dirty="0"/>
              <a:t> communication </a:t>
            </a:r>
            <a:r>
              <a:rPr dirty="0" err="1"/>
              <a:t>efficace</a:t>
            </a:r>
            <a:r>
              <a:rPr dirty="0"/>
              <a:t> entre les </a:t>
            </a:r>
            <a:r>
              <a:rPr dirty="0" err="1"/>
              <a:t>dirigeants</a:t>
            </a:r>
            <a:r>
              <a:rPr dirty="0"/>
              <a:t> et les </a:t>
            </a:r>
            <a:r>
              <a:rPr dirty="0" err="1"/>
              <a:t>gestionnaires</a:t>
            </a:r>
            <a:r>
              <a:rPr dirty="0"/>
              <a:t> des situations </a:t>
            </a:r>
            <a:r>
              <a:rPr dirty="0" err="1"/>
              <a:t>d'épidémie</a:t>
            </a:r>
            <a:r>
              <a:rPr dirty="0"/>
              <a:t> et de </a:t>
            </a:r>
            <a:r>
              <a:rPr dirty="0" err="1"/>
              <a:t>pandémie</a:t>
            </a:r>
            <a:r>
              <a:rPr dirty="0"/>
              <a:t> </a:t>
            </a:r>
            <a:r>
              <a:rPr dirty="0" err="1"/>
              <a:t>facilite</a:t>
            </a:r>
            <a:r>
              <a:rPr dirty="0"/>
              <a:t> </a:t>
            </a:r>
            <a:r>
              <a:rPr dirty="0" err="1"/>
              <a:t>l'atténuation</a:t>
            </a:r>
            <a:r>
              <a:rPr dirty="0"/>
              <a:t> </a:t>
            </a:r>
            <a:r>
              <a:rPr dirty="0" err="1"/>
              <a:t>rapide</a:t>
            </a:r>
            <a:r>
              <a:rPr dirty="0"/>
              <a:t> de </a:t>
            </a:r>
            <a:r>
              <a:rPr dirty="0" err="1"/>
              <a:t>l'urgence</a:t>
            </a:r>
            <a:r>
              <a:rPr dirty="0"/>
              <a:t>, </a:t>
            </a:r>
            <a:r>
              <a:rPr dirty="0" err="1"/>
              <a:t>sauve</a:t>
            </a:r>
            <a:r>
              <a:rPr dirty="0"/>
              <a:t> des vies et </a:t>
            </a:r>
            <a:r>
              <a:rPr dirty="0" err="1"/>
              <a:t>réduit</a:t>
            </a:r>
            <a:r>
              <a:rPr dirty="0"/>
              <a:t> la </a:t>
            </a:r>
            <a:r>
              <a:rPr dirty="0" err="1"/>
              <a:t>souffrance</a:t>
            </a:r>
            <a:r>
              <a:rPr dirty="0"/>
              <a:t>. </a:t>
            </a:r>
            <a:endParaRPr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rPr dirty="0"/>
              <a:t>Il </a:t>
            </a:r>
            <a:r>
              <a:rPr dirty="0" err="1"/>
              <a:t>est</a:t>
            </a:r>
            <a:r>
              <a:rPr dirty="0"/>
              <a:t> bon </a:t>
            </a:r>
            <a:r>
              <a:rPr dirty="0" err="1"/>
              <a:t>d'avoir</a:t>
            </a:r>
            <a:r>
              <a:rPr dirty="0"/>
              <a:t> des </a:t>
            </a:r>
            <a:r>
              <a:rPr dirty="0" err="1"/>
              <a:t>personnes</a:t>
            </a:r>
            <a:r>
              <a:rPr dirty="0"/>
              <a:t> </a:t>
            </a:r>
            <a:r>
              <a:rPr dirty="0" err="1"/>
              <a:t>qualifiées</a:t>
            </a:r>
            <a:r>
              <a:rPr dirty="0"/>
              <a:t> en intervention </a:t>
            </a:r>
            <a:r>
              <a:rPr dirty="0" err="1"/>
              <a:t>d'urgence</a:t>
            </a:r>
            <a:r>
              <a:rPr dirty="0"/>
              <a:t>,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s'assurer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les </a:t>
            </a:r>
            <a:r>
              <a:rPr dirty="0" err="1"/>
              <a:t>dirigeants</a:t>
            </a:r>
            <a:r>
              <a:rPr dirty="0"/>
              <a:t> </a:t>
            </a:r>
            <a:r>
              <a:rPr dirty="0" err="1"/>
              <a:t>ont</a:t>
            </a:r>
            <a:r>
              <a:rPr dirty="0"/>
              <a:t> les </a:t>
            </a:r>
            <a:r>
              <a:rPr dirty="0" err="1"/>
              <a:t>compétences</a:t>
            </a:r>
            <a:r>
              <a:rPr dirty="0"/>
              <a:t> </a:t>
            </a:r>
            <a:r>
              <a:rPr dirty="0" err="1"/>
              <a:t>nécessaires</a:t>
            </a:r>
            <a:r>
              <a:rPr dirty="0"/>
              <a:t> pour </a:t>
            </a:r>
            <a:r>
              <a:rPr dirty="0" err="1"/>
              <a:t>coordonner</a:t>
            </a:r>
            <a:r>
              <a:rPr dirty="0"/>
              <a:t> </a:t>
            </a:r>
            <a:r>
              <a:rPr dirty="0" err="1"/>
              <a:t>efficacement</a:t>
            </a:r>
            <a:r>
              <a:rPr dirty="0"/>
              <a:t> les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faire </a:t>
            </a:r>
            <a:r>
              <a:rPr dirty="0" err="1"/>
              <a:t>toute</a:t>
            </a:r>
            <a:r>
              <a:rPr dirty="0"/>
              <a:t> la </a:t>
            </a:r>
            <a:r>
              <a:rPr dirty="0" err="1"/>
              <a:t>différence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l'effort</a:t>
            </a:r>
            <a:r>
              <a:rPr dirty="0"/>
              <a:t> </a:t>
            </a:r>
            <a:r>
              <a:rPr dirty="0" err="1"/>
              <a:t>d'intervention</a:t>
            </a:r>
            <a:r>
              <a:rPr dirty="0"/>
              <a:t>. 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rPr dirty="0" err="1"/>
              <a:t>Une</a:t>
            </a:r>
            <a:r>
              <a:rPr dirty="0"/>
              <a:t> communication </a:t>
            </a:r>
            <a:r>
              <a:rPr dirty="0" err="1"/>
              <a:t>efficace</a:t>
            </a:r>
            <a:r>
              <a:rPr dirty="0"/>
              <a:t> entre les </a:t>
            </a:r>
            <a:r>
              <a:rPr dirty="0" err="1"/>
              <a:t>dirigeants</a:t>
            </a:r>
            <a:r>
              <a:rPr dirty="0"/>
              <a:t> et les </a:t>
            </a:r>
            <a:r>
              <a:rPr dirty="0" err="1"/>
              <a:t>gestionnaires</a:t>
            </a:r>
            <a:r>
              <a:rPr dirty="0"/>
              <a:t> des situations </a:t>
            </a:r>
            <a:r>
              <a:rPr dirty="0" err="1"/>
              <a:t>d'épidémie</a:t>
            </a:r>
            <a:r>
              <a:rPr dirty="0"/>
              <a:t> et de </a:t>
            </a:r>
            <a:r>
              <a:rPr dirty="0" err="1"/>
              <a:t>pandémie</a:t>
            </a:r>
            <a:r>
              <a:rPr dirty="0"/>
              <a:t> </a:t>
            </a:r>
            <a:r>
              <a:rPr dirty="0" err="1"/>
              <a:t>facilite</a:t>
            </a:r>
            <a:r>
              <a:rPr dirty="0"/>
              <a:t> </a:t>
            </a:r>
            <a:r>
              <a:rPr dirty="0" err="1"/>
              <a:t>l'atténuation</a:t>
            </a:r>
            <a:r>
              <a:rPr dirty="0"/>
              <a:t> </a:t>
            </a:r>
            <a:r>
              <a:rPr dirty="0" err="1"/>
              <a:t>rapide</a:t>
            </a:r>
            <a:r>
              <a:rPr dirty="0"/>
              <a:t> de </a:t>
            </a:r>
            <a:r>
              <a:rPr dirty="0" err="1"/>
              <a:t>l'urgence</a:t>
            </a:r>
            <a:r>
              <a:rPr dirty="0"/>
              <a:t>, </a:t>
            </a:r>
            <a:r>
              <a:rPr dirty="0" err="1"/>
              <a:t>sauve</a:t>
            </a:r>
            <a:r>
              <a:rPr dirty="0"/>
              <a:t> des vies et </a:t>
            </a:r>
            <a:r>
              <a:rPr dirty="0" err="1"/>
              <a:t>réduit</a:t>
            </a:r>
            <a:r>
              <a:rPr dirty="0"/>
              <a:t> la </a:t>
            </a:r>
            <a:r>
              <a:rPr dirty="0" err="1"/>
              <a:t>souffrance</a:t>
            </a:r>
            <a:r>
              <a:rPr dirty="0"/>
              <a:t>. </a:t>
            </a:r>
            <a:endParaRPr sz="1600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D222-956A-4C8C-ACF6-AADF05608A0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403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9" name="Shape 3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1600" b="1"/>
            </a:pPr>
            <a:r>
              <a:rPr dirty="0"/>
              <a:t>1. </a:t>
            </a:r>
            <a:r>
              <a:rPr dirty="0" err="1"/>
              <a:t>Reconstituer</a:t>
            </a:r>
            <a:r>
              <a:rPr dirty="0"/>
              <a:t> </a:t>
            </a:r>
            <a:r>
              <a:rPr dirty="0" err="1"/>
              <a:t>l'objectif</a:t>
            </a:r>
            <a:r>
              <a:rPr dirty="0"/>
              <a:t> de </a:t>
            </a:r>
            <a:r>
              <a:rPr dirty="0" err="1"/>
              <a:t>l'ensemble</a:t>
            </a:r>
            <a:r>
              <a:rPr dirty="0"/>
              <a:t> du </a:t>
            </a:r>
            <a:r>
              <a:rPr dirty="0" err="1"/>
              <a:t>cours</a:t>
            </a:r>
            <a:endParaRPr dirty="0"/>
          </a:p>
          <a:p>
            <a:pPr>
              <a:lnSpc>
                <a:spcPct val="90000"/>
              </a:lnSpc>
              <a:defRPr sz="1600" b="1"/>
            </a:pPr>
            <a:r>
              <a:rPr dirty="0"/>
              <a:t>2. </a:t>
            </a:r>
            <a:r>
              <a:rPr dirty="0" err="1"/>
              <a:t>Expliquez</a:t>
            </a:r>
            <a:r>
              <a:rPr dirty="0"/>
              <a:t>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l'ensemble</a:t>
            </a:r>
            <a:r>
              <a:rPr dirty="0"/>
              <a:t> du </a:t>
            </a:r>
            <a:r>
              <a:rPr dirty="0" err="1"/>
              <a:t>cours</a:t>
            </a:r>
            <a:r>
              <a:rPr dirty="0"/>
              <a:t> </a:t>
            </a:r>
            <a:r>
              <a:rPr dirty="0" err="1"/>
              <a:t>permettra</a:t>
            </a:r>
            <a:r>
              <a:rPr dirty="0"/>
              <a:t> </a:t>
            </a:r>
            <a:r>
              <a:rPr dirty="0" err="1"/>
              <a:t>d'accomplir</a:t>
            </a:r>
            <a:r>
              <a:rPr dirty="0"/>
              <a:t> et comment les séances de </a:t>
            </a:r>
            <a:r>
              <a:rPr dirty="0" err="1"/>
              <a:t>cette</a:t>
            </a:r>
            <a:r>
              <a:rPr dirty="0"/>
              <a:t> </a:t>
            </a:r>
            <a:r>
              <a:rPr dirty="0" err="1"/>
              <a:t>semaine</a:t>
            </a:r>
            <a:r>
              <a:rPr dirty="0"/>
              <a:t> </a:t>
            </a:r>
            <a:r>
              <a:rPr dirty="0" err="1"/>
              <a:t>contribueront</a:t>
            </a:r>
            <a:r>
              <a:rPr dirty="0"/>
              <a:t> à </a:t>
            </a:r>
            <a:r>
              <a:rPr dirty="0" err="1"/>
              <a:t>l'atteinte</a:t>
            </a:r>
            <a:r>
              <a:rPr dirty="0"/>
              <a:t> des </a:t>
            </a:r>
            <a:r>
              <a:rPr dirty="0" err="1"/>
              <a:t>objectifs</a:t>
            </a:r>
            <a:r>
              <a:rPr dirty="0"/>
              <a:t> de </a:t>
            </a:r>
            <a:r>
              <a:rPr dirty="0" err="1"/>
              <a:t>l'ensemble</a:t>
            </a:r>
            <a:r>
              <a:rPr dirty="0"/>
              <a:t> du </a:t>
            </a:r>
            <a:r>
              <a:rPr dirty="0" err="1"/>
              <a:t>cours</a:t>
            </a:r>
            <a:r>
              <a:rPr dirty="0"/>
              <a:t>.</a:t>
            </a:r>
          </a:p>
          <a:p>
            <a:pPr marL="285750" indent="-285750">
              <a:lnSpc>
                <a:spcPct val="90000"/>
              </a:lnSpc>
              <a:buSzPct val="100000"/>
              <a:buFont typeface="Arial"/>
              <a:buChar char="•"/>
              <a:defRPr sz="1600"/>
            </a:pPr>
            <a:r>
              <a:rPr dirty="0" err="1"/>
              <a:t>L'approche</a:t>
            </a:r>
            <a:r>
              <a:rPr dirty="0"/>
              <a:t> </a:t>
            </a:r>
            <a:r>
              <a:rPr dirty="0" err="1"/>
              <a:t>mixte</a:t>
            </a:r>
            <a:r>
              <a:rPr dirty="0"/>
              <a:t> </a:t>
            </a:r>
            <a:r>
              <a:rPr dirty="0" err="1"/>
              <a:t>adoptée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cours</a:t>
            </a:r>
            <a:r>
              <a:rPr dirty="0"/>
              <a:t> </a:t>
            </a:r>
            <a:r>
              <a:rPr dirty="0" err="1"/>
              <a:t>permettra</a:t>
            </a:r>
            <a:r>
              <a:rPr dirty="0"/>
              <a:t> à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personne</a:t>
            </a:r>
            <a:r>
              <a:rPr dirty="0"/>
              <a:t> </a:t>
            </a:r>
            <a:r>
              <a:rPr dirty="0" err="1"/>
              <a:t>occupée</a:t>
            </a:r>
            <a:r>
              <a:rPr dirty="0"/>
              <a:t> </a:t>
            </a:r>
            <a:r>
              <a:rPr dirty="0" err="1"/>
              <a:t>comme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tous</a:t>
            </a:r>
            <a:r>
              <a:rPr dirty="0"/>
              <a:t> </a:t>
            </a:r>
            <a:r>
              <a:rPr dirty="0" err="1"/>
              <a:t>réunis</a:t>
            </a:r>
            <a:r>
              <a:rPr dirty="0"/>
              <a:t> </a:t>
            </a:r>
            <a:r>
              <a:rPr dirty="0" err="1"/>
              <a:t>ici</a:t>
            </a:r>
            <a:r>
              <a:rPr dirty="0"/>
              <a:t> de vivre la </a:t>
            </a:r>
            <a:r>
              <a:rPr dirty="0" err="1"/>
              <a:t>meilleure</a:t>
            </a:r>
            <a:r>
              <a:rPr dirty="0"/>
              <a:t> </a:t>
            </a:r>
            <a:r>
              <a:rPr dirty="0" err="1"/>
              <a:t>expérience</a:t>
            </a:r>
            <a:r>
              <a:rPr dirty="0"/>
              <a:t> </a:t>
            </a:r>
            <a:r>
              <a:rPr dirty="0" err="1"/>
              <a:t>d'apprentissage</a:t>
            </a:r>
            <a:r>
              <a:rPr dirty="0"/>
              <a:t> possible. Il combine </a:t>
            </a:r>
            <a:r>
              <a:rPr dirty="0" err="1"/>
              <a:t>l'apprentissage</a:t>
            </a:r>
            <a:r>
              <a:rPr dirty="0"/>
              <a:t> en </a:t>
            </a:r>
            <a:r>
              <a:rPr dirty="0" err="1"/>
              <a:t>ligne</a:t>
            </a:r>
            <a:r>
              <a:rPr dirty="0"/>
              <a:t> avec des </a:t>
            </a:r>
            <a:r>
              <a:rPr dirty="0" err="1"/>
              <a:t>cours</a:t>
            </a:r>
            <a:r>
              <a:rPr dirty="0"/>
              <a:t> en face à face, des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d'apprentissage</a:t>
            </a:r>
            <a:r>
              <a:rPr dirty="0"/>
              <a:t> et des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d'évaluation</a:t>
            </a:r>
            <a:r>
              <a:rPr dirty="0"/>
              <a:t>, </a:t>
            </a:r>
            <a:r>
              <a:rPr dirty="0" err="1"/>
              <a:t>ainsi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la </a:t>
            </a:r>
            <a:r>
              <a:rPr dirty="0" err="1"/>
              <a:t>fourniture</a:t>
            </a:r>
            <a:r>
              <a:rPr dirty="0"/>
              <a:t> de </a:t>
            </a:r>
            <a:r>
              <a:rPr dirty="0" err="1"/>
              <a:t>matériel</a:t>
            </a:r>
            <a:r>
              <a:rPr dirty="0"/>
              <a:t> </a:t>
            </a:r>
            <a:r>
              <a:rPr dirty="0" err="1"/>
              <a:t>d'apprentissage</a:t>
            </a:r>
            <a:r>
              <a:rPr dirty="0"/>
              <a:t> pour la lecture.</a:t>
            </a:r>
          </a:p>
          <a:p>
            <a:pPr marL="285750" indent="-285750">
              <a:lnSpc>
                <a:spcPct val="90000"/>
              </a:lnSpc>
              <a:buSzPct val="100000"/>
              <a:buFont typeface="Arial"/>
              <a:buChar char="•"/>
              <a:defRPr sz="1600"/>
            </a:pPr>
            <a:r>
              <a:rPr dirty="0"/>
              <a:t>Pertinence -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aurez</a:t>
            </a:r>
            <a:r>
              <a:rPr dirty="0"/>
              <a:t> le temps de </a:t>
            </a:r>
            <a:r>
              <a:rPr dirty="0" err="1"/>
              <a:t>mettre</a:t>
            </a:r>
            <a:r>
              <a:rPr dirty="0"/>
              <a:t> en </a:t>
            </a:r>
            <a:r>
              <a:rPr dirty="0" err="1"/>
              <a:t>pratique</a:t>
            </a:r>
            <a:r>
              <a:rPr dirty="0"/>
              <a:t>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avez</a:t>
            </a:r>
            <a:r>
              <a:rPr dirty="0"/>
              <a:t> </a:t>
            </a:r>
            <a:r>
              <a:rPr dirty="0" err="1"/>
              <a:t>appris</a:t>
            </a:r>
            <a:r>
              <a:rPr dirty="0"/>
              <a:t> de </a:t>
            </a:r>
            <a:r>
              <a:rPr dirty="0" err="1"/>
              <a:t>l'apprentissage</a:t>
            </a:r>
            <a:r>
              <a:rPr dirty="0"/>
              <a:t> en </a:t>
            </a:r>
            <a:r>
              <a:rPr dirty="0" err="1"/>
              <a:t>ligne</a:t>
            </a:r>
            <a:r>
              <a:rPr dirty="0"/>
              <a:t> pour </a:t>
            </a:r>
            <a:r>
              <a:rPr dirty="0" err="1"/>
              <a:t>maîtriser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améliorer</a:t>
            </a:r>
            <a:r>
              <a:rPr dirty="0"/>
              <a:t> </a:t>
            </a:r>
            <a:r>
              <a:rPr dirty="0" err="1"/>
              <a:t>vos</a:t>
            </a:r>
            <a:r>
              <a:rPr dirty="0"/>
              <a:t> </a:t>
            </a:r>
            <a:r>
              <a:rPr dirty="0" err="1"/>
              <a:t>connaissances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les </a:t>
            </a:r>
            <a:r>
              <a:rPr dirty="0" err="1"/>
              <a:t>domaines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connaissez</a:t>
            </a:r>
            <a:r>
              <a:rPr dirty="0"/>
              <a:t>.</a:t>
            </a:r>
          </a:p>
          <a:p>
            <a:pPr marL="285750" indent="-285750">
              <a:lnSpc>
                <a:spcPct val="90000"/>
              </a:lnSpc>
              <a:buSzPct val="100000"/>
              <a:buFont typeface="Arial"/>
              <a:buChar char="•"/>
              <a:defRPr sz="1600"/>
            </a:pP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cours</a:t>
            </a:r>
            <a:r>
              <a:rPr dirty="0"/>
              <a:t> </a:t>
            </a:r>
            <a:r>
              <a:rPr dirty="0" err="1"/>
              <a:t>s'adresse</a:t>
            </a:r>
            <a:r>
              <a:rPr dirty="0"/>
              <a:t> aux </a:t>
            </a:r>
            <a:r>
              <a:rPr dirty="0" err="1"/>
              <a:t>hauts</a:t>
            </a:r>
            <a:r>
              <a:rPr dirty="0"/>
              <a:t> </a:t>
            </a:r>
            <a:r>
              <a:rPr dirty="0" err="1"/>
              <a:t>fonctionnaires</a:t>
            </a:r>
            <a:r>
              <a:rPr dirty="0"/>
              <a:t> du </a:t>
            </a:r>
            <a:r>
              <a:rPr dirty="0" err="1"/>
              <a:t>gouvernement</a:t>
            </a:r>
            <a:r>
              <a:rPr dirty="0"/>
              <a:t>, aux </a:t>
            </a:r>
            <a:r>
              <a:rPr dirty="0" err="1"/>
              <a:t>gestionnaires</a:t>
            </a:r>
            <a:r>
              <a:rPr dirty="0"/>
              <a:t> </a:t>
            </a:r>
            <a:r>
              <a:rPr dirty="0" err="1"/>
              <a:t>d'ONG</a:t>
            </a:r>
            <a:r>
              <a:rPr dirty="0"/>
              <a:t> et aux </a:t>
            </a:r>
            <a:r>
              <a:rPr dirty="0" err="1"/>
              <a:t>dirigeants</a:t>
            </a:r>
            <a:r>
              <a:rPr dirty="0"/>
              <a:t> </a:t>
            </a:r>
            <a:r>
              <a:rPr dirty="0" err="1"/>
              <a:t>d'organismes</a:t>
            </a:r>
            <a:r>
              <a:rPr dirty="0"/>
              <a:t> et </a:t>
            </a:r>
            <a:r>
              <a:rPr dirty="0" err="1"/>
              <a:t>d'entités</a:t>
            </a:r>
            <a:r>
              <a:rPr dirty="0"/>
              <a:t> </a:t>
            </a:r>
            <a:r>
              <a:rPr dirty="0" err="1"/>
              <a:t>régionaux</a:t>
            </a:r>
            <a:r>
              <a:rPr dirty="0"/>
              <a:t> de </a:t>
            </a:r>
            <a:r>
              <a:rPr dirty="0" err="1"/>
              <a:t>secours</a:t>
            </a:r>
            <a:r>
              <a:rPr dirty="0"/>
              <a:t> en </a:t>
            </a:r>
            <a:r>
              <a:rPr dirty="0" err="1"/>
              <a:t>cas</a:t>
            </a:r>
            <a:r>
              <a:rPr dirty="0"/>
              <a:t> de catastrophe et de santé </a:t>
            </a:r>
            <a:r>
              <a:rPr dirty="0" err="1"/>
              <a:t>publique</a:t>
            </a:r>
            <a:r>
              <a:rPr dirty="0"/>
              <a:t>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D222-956A-4C8C-ACF6-AADF05608A0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14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D222-956A-4C8C-ACF6-AADF05608A0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691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D222-956A-4C8C-ACF6-AADF05608A0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206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5" name="Shape 3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Résumé des attentes des étudiants de l'eLearning (compilé précédemment)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763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710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750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8"/>
          <p:cNvSpPr/>
          <p:nvPr/>
        </p:nvSpPr>
        <p:spPr>
          <a:xfrm>
            <a:off x="0" y="6605517"/>
            <a:ext cx="9144000" cy="266133"/>
          </a:xfrm>
          <a:prstGeom prst="rect">
            <a:avLst/>
          </a:prstGeom>
          <a:solidFill>
            <a:srgbClr val="3FCBD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Rectangle 9"/>
          <p:cNvSpPr/>
          <p:nvPr/>
        </p:nvSpPr>
        <p:spPr>
          <a:xfrm>
            <a:off x="0" y="6524970"/>
            <a:ext cx="9144000" cy="333031"/>
          </a:xfrm>
          <a:prstGeom prst="rect">
            <a:avLst/>
          </a:prstGeom>
          <a:solidFill>
            <a:srgbClr val="3FCBD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ooter Placeholder 4"/>
          <p:cNvSpPr txBox="1"/>
          <p:nvPr/>
        </p:nvSpPr>
        <p:spPr>
          <a:xfrm>
            <a:off x="0" y="6642484"/>
            <a:ext cx="860428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200" b="1">
                <a:solidFill>
                  <a:srgbClr val="FFFFFF"/>
                </a:solidFill>
              </a:defRPr>
            </a:pPr>
            <a:r>
              <a:t>© 2019 - Institut Régional de Santé Publique – Communication and Coordination 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5449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800439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682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60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860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85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564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34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766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207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CBF3-F708-4ED4-A3D9-FD66D34BFB6A}" type="datetimeFigureOut">
              <a:rPr lang="fr-BE" smtClean="0"/>
              <a:t>30-09-19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89EB-1C6B-4550-B1B0-316CED862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409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94" name="Rectangle 7"/>
          <p:cNvSpPr/>
          <p:nvPr/>
        </p:nvSpPr>
        <p:spPr>
          <a:xfrm>
            <a:off x="0" y="-2"/>
            <a:ext cx="9144000" cy="1749780"/>
          </a:xfrm>
          <a:prstGeom prst="rect">
            <a:avLst/>
          </a:prstGeom>
          <a:solidFill>
            <a:srgbClr val="6EB9F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95" name="Title 14"/>
          <p:cNvSpPr txBox="1"/>
          <p:nvPr/>
        </p:nvSpPr>
        <p:spPr>
          <a:xfrm>
            <a:off x="404733" y="-295216"/>
            <a:ext cx="8001001" cy="158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lnSpc>
                <a:spcPct val="90000"/>
              </a:lnSpc>
              <a:defRPr sz="54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Communication et coordination</a:t>
            </a:r>
          </a:p>
        </p:txBody>
      </p:sp>
      <p:sp>
        <p:nvSpPr>
          <p:cNvPr id="296" name="Title 1"/>
          <p:cNvSpPr txBox="1">
            <a:spLocks noGrp="1"/>
          </p:cNvSpPr>
          <p:nvPr>
            <p:ph type="ctrTitle"/>
          </p:nvPr>
        </p:nvSpPr>
        <p:spPr>
          <a:xfrm>
            <a:off x="1143000" y="3319222"/>
            <a:ext cx="6858000" cy="165576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t>Aperçu du cours</a:t>
            </a:r>
          </a:p>
        </p:txBody>
      </p:sp>
    </p:spTree>
    <p:extLst>
      <p:ext uri="{BB962C8B-B14F-4D97-AF65-F5344CB8AC3E}">
        <p14:creationId xmlns:p14="http://schemas.microsoft.com/office/powerpoint/2010/main" val="668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358" name="Title 4"/>
          <p:cNvSpPr txBox="1">
            <a:spLocks noGrp="1"/>
          </p:cNvSpPr>
          <p:nvPr>
            <p:ph type="title"/>
          </p:nvPr>
        </p:nvSpPr>
        <p:spPr>
          <a:xfrm>
            <a:off x="628650" y="365123"/>
            <a:ext cx="7886700" cy="37028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t>Je vous remercie</a:t>
            </a:r>
          </a:p>
        </p:txBody>
      </p:sp>
      <p:sp>
        <p:nvSpPr>
          <p:cNvPr id="359" name="Content Placeholder 5"/>
          <p:cNvSpPr txBox="1">
            <a:spLocks noGrp="1"/>
          </p:cNvSpPr>
          <p:nvPr>
            <p:ph type="body" sz="half" idx="1"/>
          </p:nvPr>
        </p:nvSpPr>
        <p:spPr>
          <a:xfrm>
            <a:off x="628650" y="4167265"/>
            <a:ext cx="7886700" cy="200969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98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99" name="Rectangle 1"/>
          <p:cNvSpPr txBox="1"/>
          <p:nvPr/>
        </p:nvSpPr>
        <p:spPr>
          <a:xfrm>
            <a:off x="1018812" y="228391"/>
            <a:ext cx="6467838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Pourquoi ce cours ?</a:t>
            </a:r>
          </a:p>
        </p:txBody>
      </p:sp>
      <p:sp>
        <p:nvSpPr>
          <p:cNvPr id="300" name="Rectangle 2"/>
          <p:cNvSpPr txBox="1"/>
          <p:nvPr/>
        </p:nvSpPr>
        <p:spPr>
          <a:xfrm>
            <a:off x="137930" y="2453344"/>
            <a:ext cx="4114802" cy="2831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355600" indent="-3556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 err="1"/>
              <a:t>Faiblesses</a:t>
            </a:r>
            <a:r>
              <a:rPr dirty="0"/>
              <a:t> </a:t>
            </a:r>
            <a:r>
              <a:rPr dirty="0" err="1"/>
              <a:t>observées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la </a:t>
            </a:r>
            <a:r>
              <a:rPr dirty="0" err="1"/>
              <a:t>réponse</a:t>
            </a:r>
            <a:r>
              <a:rPr dirty="0"/>
              <a:t> à </a:t>
            </a:r>
            <a:r>
              <a:rPr lang="fr-BE" dirty="0" smtClean="0"/>
              <a:t>la flambée</a:t>
            </a:r>
            <a:r>
              <a:rPr dirty="0" smtClean="0"/>
              <a:t> </a:t>
            </a:r>
            <a:r>
              <a:rPr dirty="0" err="1"/>
              <a:t>d'Ebola</a:t>
            </a:r>
            <a:endParaRPr dirty="0">
              <a:solidFill>
                <a:schemeClr val="accent2"/>
              </a:solidFill>
            </a:endParaRPr>
          </a:p>
          <a:p>
            <a:pPr marL="355600" indent="-3556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Le Programme </a:t>
            </a:r>
            <a:r>
              <a:rPr dirty="0" err="1"/>
              <a:t>régional</a:t>
            </a:r>
            <a:r>
              <a:rPr dirty="0"/>
              <a:t> </a:t>
            </a:r>
            <a:r>
              <a:rPr dirty="0" err="1"/>
              <a:t>d'appui</a:t>
            </a:r>
            <a:r>
              <a:rPr dirty="0"/>
              <a:t> à la </a:t>
            </a:r>
            <a:r>
              <a:rPr dirty="0" err="1"/>
              <a:t>prévention</a:t>
            </a:r>
            <a:r>
              <a:rPr dirty="0"/>
              <a:t> des </a:t>
            </a:r>
            <a:r>
              <a:rPr dirty="0" err="1"/>
              <a:t>pandémies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la </a:t>
            </a:r>
            <a:r>
              <a:rPr dirty="0" err="1"/>
              <a:t>région</a:t>
            </a:r>
            <a:r>
              <a:rPr dirty="0"/>
              <a:t> de la CEDEAO (RPPP) </a:t>
            </a:r>
            <a:r>
              <a:rPr dirty="0" err="1"/>
              <a:t>financé</a:t>
            </a:r>
            <a:r>
              <a:rPr dirty="0"/>
              <a:t> par le BMZ</a:t>
            </a:r>
          </a:p>
        </p:txBody>
      </p:sp>
      <p:sp>
        <p:nvSpPr>
          <p:cNvPr id="301" name="Rectangle 3"/>
          <p:cNvSpPr txBox="1"/>
          <p:nvPr/>
        </p:nvSpPr>
        <p:spPr>
          <a:xfrm>
            <a:off x="4514849" y="2299455"/>
            <a:ext cx="4536000" cy="3354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marL="285750" indent="-285750">
              <a:spcBef>
                <a:spcPts val="1200"/>
              </a:spcBef>
              <a:buSzPct val="100000"/>
              <a:buFont typeface="Arial"/>
              <a:buChar char="•"/>
              <a:tabLst>
                <a:tab pos="355600" algn="l"/>
              </a:tabLst>
              <a:defRPr sz="2400"/>
            </a:lvl1pPr>
            <a:lvl2pPr marL="742950" indent="-285750">
              <a:spcBef>
                <a:spcPts val="1200"/>
              </a:spcBef>
              <a:buSzPct val="100000"/>
              <a:buFont typeface="Arial"/>
              <a:buChar char="•"/>
              <a:tabLst>
                <a:tab pos="355600" algn="l"/>
              </a:tabLst>
              <a:defRPr sz="2200"/>
            </a:lvl2pPr>
          </a:lstStyle>
          <a:p>
            <a:r>
              <a:t>Renforcer les ressources humaines dans l'espace CEDEAO</a:t>
            </a:r>
            <a:endParaRPr i="1"/>
          </a:p>
          <a:p>
            <a:pPr lvl="1"/>
            <a:r>
              <a:t>Renforcer les capacités de communication et de coordination entre les hauts fonctionnaires du gouvernement, la direction des ONG et les dirigeants des agences et entités régionales.</a:t>
            </a:r>
          </a:p>
        </p:txBody>
      </p:sp>
    </p:spTree>
    <p:extLst>
      <p:ext uri="{BB962C8B-B14F-4D97-AF65-F5344CB8AC3E}">
        <p14:creationId xmlns:p14="http://schemas.microsoft.com/office/powerpoint/2010/main" val="83079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306" name="Rectangle 1"/>
          <p:cNvSpPr txBox="1"/>
          <p:nvPr/>
        </p:nvSpPr>
        <p:spPr>
          <a:xfrm>
            <a:off x="81365" y="-228810"/>
            <a:ext cx="9062636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Principaux objectifs d'apprentissage</a:t>
            </a:r>
          </a:p>
        </p:txBody>
      </p:sp>
      <p:sp>
        <p:nvSpPr>
          <p:cNvPr id="307" name="Rectangle 2"/>
          <p:cNvSpPr txBox="1"/>
          <p:nvPr/>
        </p:nvSpPr>
        <p:spPr>
          <a:xfrm>
            <a:off x="728481" y="1969194"/>
            <a:ext cx="7048501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285750" indent="-285750">
              <a:spcBef>
                <a:spcPts val="1200"/>
              </a:spcBef>
              <a:buSzPct val="100000"/>
              <a:buFont typeface="Arial"/>
              <a:buChar char="•"/>
              <a:defRPr sz="2800"/>
            </a:pPr>
            <a:r>
              <a:rPr dirty="0"/>
              <a:t>Identifier et </a:t>
            </a:r>
            <a:r>
              <a:rPr dirty="0" err="1"/>
              <a:t>cartographier</a:t>
            </a:r>
            <a:r>
              <a:rPr dirty="0"/>
              <a:t> les </a:t>
            </a:r>
            <a:r>
              <a:rPr dirty="0" err="1"/>
              <a:t>intervenants</a:t>
            </a:r>
            <a:r>
              <a:rPr dirty="0"/>
              <a:t> </a:t>
            </a:r>
            <a:r>
              <a:rPr dirty="0" err="1"/>
              <a:t>pertinents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intervention </a:t>
            </a:r>
            <a:r>
              <a:rPr dirty="0" err="1"/>
              <a:t>d'urgence</a:t>
            </a:r>
            <a:r>
              <a:rPr dirty="0"/>
              <a:t> ;</a:t>
            </a:r>
          </a:p>
          <a:p>
            <a:pPr marL="285750" indent="-285750">
              <a:spcBef>
                <a:spcPts val="1200"/>
              </a:spcBef>
              <a:buSzPct val="100000"/>
              <a:buFont typeface="Arial"/>
              <a:buChar char="•"/>
              <a:defRPr sz="2800"/>
            </a:pPr>
            <a:r>
              <a:rPr dirty="0" err="1"/>
              <a:t>Effectuer</a:t>
            </a:r>
            <a:r>
              <a:rPr dirty="0"/>
              <a:t> des </a:t>
            </a:r>
            <a:r>
              <a:rPr dirty="0" err="1"/>
              <a:t>activités</a:t>
            </a:r>
            <a:r>
              <a:rPr dirty="0"/>
              <a:t> de communication et de coordination au </a:t>
            </a:r>
            <a:r>
              <a:rPr dirty="0" err="1"/>
              <a:t>sein</a:t>
            </a:r>
            <a:r>
              <a:rPr dirty="0"/>
              <a:t> du </a:t>
            </a:r>
            <a:r>
              <a:rPr dirty="0" err="1"/>
              <a:t>Système</a:t>
            </a:r>
            <a:r>
              <a:rPr dirty="0"/>
              <a:t> de </a:t>
            </a:r>
            <a:r>
              <a:rPr dirty="0" err="1"/>
              <a:t>commandement</a:t>
            </a:r>
            <a:r>
              <a:rPr dirty="0"/>
              <a:t> </a:t>
            </a:r>
            <a:r>
              <a:rPr dirty="0" smtClean="0"/>
              <a:t>des interventions (SCI</a:t>
            </a:r>
            <a:r>
              <a:rPr dirty="0"/>
              <a:t>) en </a:t>
            </a:r>
            <a:r>
              <a:rPr dirty="0" err="1"/>
              <a:t>cas</a:t>
            </a:r>
            <a:r>
              <a:rPr dirty="0"/>
              <a:t> </a:t>
            </a:r>
            <a:r>
              <a:rPr dirty="0" err="1"/>
              <a:t>d'urgence</a:t>
            </a:r>
            <a:r>
              <a:rPr dirty="0"/>
              <a:t> en santé </a:t>
            </a:r>
            <a:r>
              <a:rPr dirty="0" err="1"/>
              <a:t>publique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457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312" name="Rectangle 1"/>
          <p:cNvSpPr txBox="1"/>
          <p:nvPr/>
        </p:nvSpPr>
        <p:spPr>
          <a:xfrm>
            <a:off x="1018812" y="-238184"/>
            <a:ext cx="646783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rPr lang="fr-BE" dirty="0" smtClean="0"/>
              <a:t>Plan</a:t>
            </a:r>
            <a:r>
              <a:rPr dirty="0" smtClean="0"/>
              <a:t> </a:t>
            </a:r>
            <a:r>
              <a:rPr dirty="0"/>
              <a:t>du </a:t>
            </a:r>
            <a:r>
              <a:rPr dirty="0" err="1"/>
              <a:t>cours</a:t>
            </a:r>
            <a:r>
              <a:rPr dirty="0"/>
              <a:t> - Modules </a:t>
            </a:r>
          </a:p>
        </p:txBody>
      </p:sp>
      <p:sp>
        <p:nvSpPr>
          <p:cNvPr id="313" name="Rectangle 2"/>
          <p:cNvSpPr txBox="1"/>
          <p:nvPr/>
        </p:nvSpPr>
        <p:spPr>
          <a:xfrm>
            <a:off x="271462" y="1668516"/>
            <a:ext cx="4114802" cy="461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Introduction à la communication et à la coordination</a:t>
            </a:r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 err="1"/>
              <a:t>Systèmes</a:t>
            </a:r>
            <a:r>
              <a:rPr dirty="0"/>
              <a:t> de leadership et de </a:t>
            </a:r>
            <a:r>
              <a:rPr dirty="0" err="1"/>
              <a:t>commandement</a:t>
            </a:r>
            <a:r>
              <a:rPr dirty="0"/>
              <a:t> en </a:t>
            </a:r>
            <a:r>
              <a:rPr dirty="0" err="1"/>
              <a:t>cas</a:t>
            </a:r>
            <a:r>
              <a:rPr dirty="0"/>
              <a:t> </a:t>
            </a:r>
            <a:r>
              <a:rPr dirty="0" err="1"/>
              <a:t>d'incident</a:t>
            </a:r>
            <a:endParaRPr dirty="0"/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 err="1"/>
              <a:t>Gestion</a:t>
            </a:r>
            <a:r>
              <a:rPr dirty="0"/>
              <a:t> des </a:t>
            </a:r>
            <a:r>
              <a:rPr lang="fr-BE" dirty="0" smtClean="0"/>
              <a:t>afflux</a:t>
            </a:r>
            <a:r>
              <a:rPr dirty="0" smtClean="0"/>
              <a:t> </a:t>
            </a:r>
            <a:r>
              <a:rPr dirty="0"/>
              <a:t>et </a:t>
            </a:r>
            <a:r>
              <a:rPr dirty="0" err="1"/>
              <a:t>planification</a:t>
            </a:r>
            <a:r>
              <a:rPr dirty="0"/>
              <a:t> de la </a:t>
            </a:r>
            <a:r>
              <a:rPr dirty="0" err="1"/>
              <a:t>continuité</a:t>
            </a:r>
            <a:endParaRPr dirty="0"/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Communication et coordination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l'espace</a:t>
            </a:r>
            <a:r>
              <a:rPr dirty="0"/>
              <a:t> CEDEAO</a:t>
            </a:r>
          </a:p>
        </p:txBody>
      </p:sp>
      <p:sp>
        <p:nvSpPr>
          <p:cNvPr id="314" name="Rectangle 2"/>
          <p:cNvSpPr txBox="1"/>
          <p:nvPr/>
        </p:nvSpPr>
        <p:spPr>
          <a:xfrm>
            <a:off x="4919662" y="2114791"/>
            <a:ext cx="4114802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 err="1"/>
              <a:t>Gestion</a:t>
            </a:r>
            <a:r>
              <a:rPr dirty="0"/>
              <a:t> des populations </a:t>
            </a:r>
            <a:r>
              <a:rPr dirty="0" err="1"/>
              <a:t>vulnérables</a:t>
            </a:r>
            <a:endParaRPr dirty="0"/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La RAM et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seule</a:t>
            </a:r>
            <a:r>
              <a:rPr dirty="0"/>
              <a:t> santé</a:t>
            </a:r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Cadres </a:t>
            </a:r>
            <a:r>
              <a:rPr dirty="0" err="1"/>
              <a:t>internationaux</a:t>
            </a:r>
            <a:r>
              <a:rPr dirty="0"/>
              <a:t> de santé </a:t>
            </a:r>
            <a:r>
              <a:rPr dirty="0" err="1"/>
              <a:t>mondiale</a:t>
            </a:r>
            <a:endParaRPr dirty="0"/>
          </a:p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400"/>
            </a:pPr>
            <a:r>
              <a:rPr dirty="0"/>
              <a:t>Coordination des </a:t>
            </a:r>
            <a:r>
              <a:rPr dirty="0" err="1"/>
              <a:t>partenaires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4260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317" name="Title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006476"/>
          </a:xfrm>
          <a:prstGeom prst="rect">
            <a:avLst/>
          </a:prstGeom>
        </p:spPr>
        <p:txBody>
          <a:bodyPr/>
          <a:lstStyle>
            <a:lvl1pPr defTabSz="905255">
              <a:defRPr sz="5940">
                <a:solidFill>
                  <a:schemeClr val="accent2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A propos du cours</a:t>
            </a:r>
          </a:p>
        </p:txBody>
      </p:sp>
      <p:grpSp>
        <p:nvGrpSpPr>
          <p:cNvPr id="327" name="Diagram 4"/>
          <p:cNvGrpSpPr/>
          <p:nvPr/>
        </p:nvGrpSpPr>
        <p:grpSpPr>
          <a:xfrm>
            <a:off x="1526974" y="1690685"/>
            <a:ext cx="6090054" cy="4447650"/>
            <a:chOff x="0" y="-2"/>
            <a:chExt cx="8120070" cy="4447649"/>
          </a:xfrm>
        </p:grpSpPr>
        <p:grpSp>
          <p:nvGrpSpPr>
            <p:cNvPr id="320" name="Group"/>
            <p:cNvGrpSpPr/>
            <p:nvPr/>
          </p:nvGrpSpPr>
          <p:grpSpPr>
            <a:xfrm>
              <a:off x="0" y="-1"/>
              <a:ext cx="2571751" cy="4447648"/>
              <a:chOff x="0" y="0"/>
              <a:chExt cx="2571750" cy="4447646"/>
            </a:xfrm>
          </p:grpSpPr>
          <p:sp>
            <p:nvSpPr>
              <p:cNvPr id="318" name="Shape"/>
              <p:cNvSpPr/>
              <p:nvPr/>
            </p:nvSpPr>
            <p:spPr>
              <a:xfrm rot="16200000">
                <a:off x="-937948" y="937948"/>
                <a:ext cx="4447646" cy="2571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7280" y="21600"/>
                    </a:lnTo>
                    <a:lnTo>
                      <a:pt x="432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9" name="Contexte…"/>
              <p:cNvSpPr txBox="1"/>
              <p:nvPr/>
            </p:nvSpPr>
            <p:spPr>
              <a:xfrm>
                <a:off x="0" y="889528"/>
                <a:ext cx="2571750" cy="647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 b="1">
                    <a:solidFill>
                      <a:srgbClr val="FFFFFF"/>
                    </a:solidFill>
                  </a:defRPr>
                </a:lvl1pPr>
                <a:lvl2pPr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FFFFFF"/>
                    </a:solidFill>
                  </a:defRPr>
                </a:lvl2pPr>
              </a:lstStyle>
              <a:p>
                <a:r>
                  <a:t>Contexte </a:t>
                </a:r>
              </a:p>
              <a:p>
                <a:pPr lvl="1"/>
                <a:r>
                  <a:t>Approche mixte </a:t>
                </a:r>
              </a:p>
            </p:txBody>
          </p:sp>
        </p:grpSp>
        <p:grpSp>
          <p:nvGrpSpPr>
            <p:cNvPr id="323" name="Group"/>
            <p:cNvGrpSpPr/>
            <p:nvPr/>
          </p:nvGrpSpPr>
          <p:grpSpPr>
            <a:xfrm>
              <a:off x="2764629" y="0"/>
              <a:ext cx="2590809" cy="4447647"/>
              <a:chOff x="0" y="0"/>
              <a:chExt cx="2590807" cy="4447646"/>
            </a:xfrm>
          </p:grpSpPr>
          <p:sp>
            <p:nvSpPr>
              <p:cNvPr id="321" name="Shape"/>
              <p:cNvSpPr/>
              <p:nvPr/>
            </p:nvSpPr>
            <p:spPr>
              <a:xfrm rot="16200000">
                <a:off x="-928419" y="928419"/>
                <a:ext cx="4447646" cy="2590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7280" y="21600"/>
                    </a:lnTo>
                    <a:lnTo>
                      <a:pt x="432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2" name="Pertinence…"/>
              <p:cNvSpPr txBox="1"/>
              <p:nvPr/>
            </p:nvSpPr>
            <p:spPr>
              <a:xfrm>
                <a:off x="0" y="889529"/>
                <a:ext cx="2590807" cy="23591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1000"/>
                  </a:spcBef>
                  <a:defRPr sz="2400" b="1">
                    <a:solidFill>
                      <a:srgbClr val="FFFFFF"/>
                    </a:solidFill>
                  </a:defRPr>
                </a:pPr>
                <a:r>
                  <a:rPr dirty="0"/>
                  <a:t>Pertinence </a:t>
                </a:r>
              </a:p>
              <a:p>
                <a:pPr marL="228600" lvl="1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FFFFFF"/>
                    </a:solidFill>
                  </a:defRPr>
                </a:pPr>
                <a:r>
                  <a:rPr dirty="0" err="1"/>
                  <a:t>Mise</a:t>
                </a:r>
                <a:r>
                  <a:rPr dirty="0"/>
                  <a:t> en </a:t>
                </a:r>
                <a:r>
                  <a:rPr dirty="0" err="1"/>
                  <a:t>pratique</a:t>
                </a:r>
                <a:endParaRPr dirty="0"/>
              </a:p>
              <a:p>
                <a:pPr marL="228600" lvl="1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FFFFFF"/>
                    </a:solidFill>
                  </a:defRPr>
                </a:pPr>
                <a:r>
                  <a:rPr lang="fr-BE" dirty="0" smtClean="0"/>
                  <a:t>Consolider</a:t>
                </a:r>
                <a:r>
                  <a:rPr dirty="0" smtClean="0"/>
                  <a:t> </a:t>
                </a:r>
                <a:r>
                  <a:rPr dirty="0" err="1" smtClean="0"/>
                  <a:t>certains</a:t>
                </a:r>
                <a:r>
                  <a:rPr dirty="0" smtClean="0"/>
                  <a:t> </a:t>
                </a:r>
                <a:r>
                  <a:rPr dirty="0" err="1"/>
                  <a:t>domaines</a:t>
                </a:r>
                <a:r>
                  <a:rPr dirty="0"/>
                  <a:t> </a:t>
                </a:r>
                <a:r>
                  <a:rPr dirty="0" err="1"/>
                  <a:t>pertinents</a:t>
                </a:r>
                <a:endParaRPr dirty="0"/>
              </a:p>
              <a:p>
                <a:pPr marL="171450" lvl="1" indent="-171450" defTabSz="8001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  <p:grpSp>
          <p:nvGrpSpPr>
            <p:cNvPr id="326" name="Group"/>
            <p:cNvGrpSpPr/>
            <p:nvPr/>
          </p:nvGrpSpPr>
          <p:grpSpPr>
            <a:xfrm>
              <a:off x="5548318" y="-2"/>
              <a:ext cx="2571752" cy="4447649"/>
              <a:chOff x="0" y="-1"/>
              <a:chExt cx="2571750" cy="4447647"/>
            </a:xfrm>
          </p:grpSpPr>
          <p:sp>
            <p:nvSpPr>
              <p:cNvPr id="324" name="Shape"/>
              <p:cNvSpPr/>
              <p:nvPr/>
            </p:nvSpPr>
            <p:spPr>
              <a:xfrm rot="16200000">
                <a:off x="-937949" y="937948"/>
                <a:ext cx="4447647" cy="2571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7280" y="21600"/>
                    </a:lnTo>
                    <a:lnTo>
                      <a:pt x="432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 sz="2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5" name="Qui devrait y assister ?…"/>
              <p:cNvSpPr txBox="1"/>
              <p:nvPr/>
            </p:nvSpPr>
            <p:spPr>
              <a:xfrm>
                <a:off x="0" y="889528"/>
                <a:ext cx="2571750" cy="31962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 b="1">
                    <a:solidFill>
                      <a:srgbClr val="FFFFFF"/>
                    </a:solidFill>
                  </a:defRPr>
                </a:lvl1pPr>
                <a:lvl2pPr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FFFFFF"/>
                    </a:solidFill>
                  </a:defRPr>
                </a:lvl2pPr>
              </a:lstStyle>
              <a:p>
                <a:r>
                  <a:t>Qui devrait y assister ?</a:t>
                </a:r>
              </a:p>
              <a:p>
                <a:pPr lvl="1"/>
                <a:r>
                  <a:t>Hauts fonctionnaires du gouvernement, direction d'ONG et dirigeants d'agences et d'entités régionales.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67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332" name="Rectangle 1"/>
          <p:cNvSpPr txBox="1"/>
          <p:nvPr/>
        </p:nvSpPr>
        <p:spPr>
          <a:xfrm>
            <a:off x="151108" y="228391"/>
            <a:ext cx="8853245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Objectifs du programme</a:t>
            </a:r>
          </a:p>
        </p:txBody>
      </p:sp>
      <p:sp>
        <p:nvSpPr>
          <p:cNvPr id="333" name="Rectangle 2"/>
          <p:cNvSpPr txBox="1"/>
          <p:nvPr/>
        </p:nvSpPr>
        <p:spPr>
          <a:xfrm>
            <a:off x="271462" y="2237898"/>
            <a:ext cx="4114802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spcBef>
                <a:spcPts val="1200"/>
              </a:spcBef>
              <a:defRPr sz="2800">
                <a:solidFill>
                  <a:schemeClr val="accent2"/>
                </a:solidFill>
              </a:defRPr>
            </a:pPr>
            <a:r>
              <a:rPr dirty="0" err="1"/>
              <a:t>Mettre</a:t>
            </a:r>
            <a:r>
              <a:rPr dirty="0"/>
              <a:t> en </a:t>
            </a:r>
            <a:r>
              <a:rPr dirty="0" err="1"/>
              <a:t>pratique</a:t>
            </a:r>
            <a:r>
              <a:rPr dirty="0"/>
              <a:t> </a:t>
            </a:r>
            <a:r>
              <a:rPr sz="2400" dirty="0"/>
              <a:t>les </a:t>
            </a:r>
            <a:r>
              <a:rPr sz="2400" dirty="0" err="1"/>
              <a:t>connaissances</a:t>
            </a:r>
            <a:r>
              <a:rPr sz="2400" dirty="0"/>
              <a:t> </a:t>
            </a:r>
            <a:r>
              <a:rPr sz="2400" dirty="0" err="1"/>
              <a:t>acquises</a:t>
            </a:r>
            <a:r>
              <a:rPr sz="2400" dirty="0"/>
              <a:t> </a:t>
            </a:r>
            <a:r>
              <a:rPr sz="2400" dirty="0" err="1"/>
              <a:t>lors</a:t>
            </a:r>
            <a:r>
              <a:rPr sz="2400" dirty="0"/>
              <a:t> de la formation eLearning : </a:t>
            </a:r>
            <a:br>
              <a:rPr sz="2400" dirty="0"/>
            </a:br>
            <a:r>
              <a:rPr sz="2400" dirty="0" smtClean="0">
                <a:solidFill>
                  <a:srgbClr val="000000"/>
                </a:solidFill>
              </a:rPr>
              <a:t>S</a:t>
            </a:r>
            <a:r>
              <a:rPr lang="fr-BE" sz="2400" dirty="0" smtClean="0">
                <a:solidFill>
                  <a:srgbClr val="000000"/>
                </a:solidFill>
              </a:rPr>
              <a:t>G</a:t>
            </a:r>
            <a:r>
              <a:rPr sz="2400" dirty="0" smtClean="0">
                <a:solidFill>
                  <a:srgbClr val="000000"/>
                </a:solidFill>
              </a:rPr>
              <a:t>I</a:t>
            </a:r>
            <a:r>
              <a:rPr sz="2400" dirty="0">
                <a:solidFill>
                  <a:srgbClr val="000000"/>
                </a:solidFill>
              </a:rPr>
              <a:t>, COU, </a:t>
            </a:r>
            <a:r>
              <a:rPr sz="2400" dirty="0" err="1">
                <a:solidFill>
                  <a:srgbClr val="000000"/>
                </a:solidFill>
              </a:rPr>
              <a:t>gestion</a:t>
            </a:r>
            <a:r>
              <a:rPr sz="2400" dirty="0">
                <a:solidFill>
                  <a:srgbClr val="000000"/>
                </a:solidFill>
              </a:rPr>
              <a:t> des </a:t>
            </a:r>
            <a:r>
              <a:rPr lang="fr-BE" sz="2400" dirty="0" smtClean="0">
                <a:solidFill>
                  <a:srgbClr val="000000"/>
                </a:solidFill>
              </a:rPr>
              <a:t>afflux</a:t>
            </a:r>
            <a:r>
              <a:rPr sz="2400" dirty="0" smtClean="0">
                <a:solidFill>
                  <a:srgbClr val="000000"/>
                </a:solidFill>
              </a:rPr>
              <a:t>, </a:t>
            </a:r>
            <a:r>
              <a:rPr sz="2400" dirty="0" err="1">
                <a:solidFill>
                  <a:srgbClr val="000000"/>
                </a:solidFill>
              </a:rPr>
              <a:t>continuité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smtClean="0">
                <a:solidFill>
                  <a:srgbClr val="000000"/>
                </a:solidFill>
              </a:rPr>
              <a:t>de</a:t>
            </a:r>
            <a:r>
              <a:rPr lang="fr-BE" sz="2400" dirty="0" smtClean="0">
                <a:solidFill>
                  <a:srgbClr val="000000"/>
                </a:solidFill>
              </a:rPr>
              <a:t> </a:t>
            </a:r>
            <a:r>
              <a:rPr sz="2400" dirty="0" smtClean="0">
                <a:solidFill>
                  <a:srgbClr val="000000"/>
                </a:solidFill>
              </a:rPr>
              <a:t>service, </a:t>
            </a:r>
            <a:r>
              <a:rPr lang="fr-BE" sz="2400" dirty="0" smtClean="0">
                <a:solidFill>
                  <a:srgbClr val="000000"/>
                </a:solidFill>
              </a:rPr>
              <a:t>RAM</a:t>
            </a:r>
            <a:r>
              <a:rPr sz="2400" dirty="0" smtClean="0">
                <a:solidFill>
                  <a:srgbClr val="000000"/>
                </a:solidFill>
              </a:rPr>
              <a:t>, O</a:t>
            </a:r>
            <a:r>
              <a:rPr lang="fr-BE" sz="2400" dirty="0" smtClean="0">
                <a:solidFill>
                  <a:srgbClr val="000000"/>
                </a:solidFill>
              </a:rPr>
              <a:t>ne</a:t>
            </a:r>
            <a:r>
              <a:rPr sz="2400" dirty="0" smtClean="0">
                <a:solidFill>
                  <a:srgbClr val="000000"/>
                </a:solidFill>
              </a:rPr>
              <a:t>H </a:t>
            </a:r>
            <a:r>
              <a:rPr sz="2400" dirty="0">
                <a:solidFill>
                  <a:srgbClr val="000000"/>
                </a:solidFill>
              </a:rPr>
              <a:t>et </a:t>
            </a:r>
            <a:r>
              <a:rPr sz="2400" dirty="0" err="1">
                <a:solidFill>
                  <a:srgbClr val="000000"/>
                </a:solidFill>
              </a:rPr>
              <a:t>changement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climatique</a:t>
            </a:r>
            <a:r>
              <a:rPr sz="2400" dirty="0">
                <a:solidFill>
                  <a:srgbClr val="000000"/>
                </a:solidFill>
              </a:rPr>
              <a:t>, </a:t>
            </a:r>
            <a:r>
              <a:rPr sz="2400" dirty="0" err="1">
                <a:solidFill>
                  <a:srgbClr val="000000"/>
                </a:solidFill>
              </a:rPr>
              <a:t>gestion</a:t>
            </a:r>
            <a:r>
              <a:rPr sz="2400" dirty="0">
                <a:solidFill>
                  <a:srgbClr val="000000"/>
                </a:solidFill>
              </a:rPr>
              <a:t> des populations </a:t>
            </a:r>
            <a:r>
              <a:rPr sz="2400" dirty="0" err="1">
                <a:solidFill>
                  <a:srgbClr val="000000"/>
                </a:solidFill>
              </a:rPr>
              <a:t>vulnérables</a:t>
            </a:r>
            <a:r>
              <a:rPr sz="2400" dirty="0">
                <a:solidFill>
                  <a:srgbClr val="000000"/>
                </a:solidFill>
              </a:rPr>
              <a:t> et </a:t>
            </a:r>
            <a:r>
              <a:rPr sz="2400" dirty="0" err="1">
                <a:solidFill>
                  <a:srgbClr val="000000"/>
                </a:solidFill>
              </a:rPr>
              <a:t>sensibilité</a:t>
            </a:r>
            <a:r>
              <a:rPr sz="2400" dirty="0">
                <a:solidFill>
                  <a:srgbClr val="000000"/>
                </a:solidFill>
              </a:rPr>
              <a:t> au genre</a:t>
            </a:r>
            <a:r>
              <a:rPr sz="2400" i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4" name="Rectangle 3"/>
          <p:cNvSpPr txBox="1"/>
          <p:nvPr/>
        </p:nvSpPr>
        <p:spPr>
          <a:xfrm>
            <a:off x="4675241" y="2065773"/>
            <a:ext cx="4329113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spcBef>
                <a:spcPts val="1200"/>
              </a:spcBef>
              <a:tabLst>
                <a:tab pos="355600" algn="l"/>
              </a:tabLst>
              <a:defRPr sz="2800">
                <a:solidFill>
                  <a:schemeClr val="accent2"/>
                </a:solidFill>
              </a:defRPr>
            </a:pPr>
            <a:r>
              <a:rPr dirty="0"/>
              <a:t>Coordination des parties </a:t>
            </a:r>
            <a:r>
              <a:rPr dirty="0" err="1"/>
              <a:t>prenantes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l'espace</a:t>
            </a:r>
            <a:r>
              <a:rPr dirty="0"/>
              <a:t> CEDEAO :</a:t>
            </a:r>
          </a:p>
          <a:p>
            <a:pPr algn="just">
              <a:spcBef>
                <a:spcPts val="1200"/>
              </a:spcBef>
              <a:tabLst>
                <a:tab pos="355600" algn="l"/>
              </a:tabLst>
              <a:defRPr sz="2400"/>
            </a:pPr>
            <a:r>
              <a:rPr dirty="0" err="1"/>
              <a:t>Etre</a:t>
            </a:r>
            <a:r>
              <a:rPr dirty="0"/>
              <a:t> capable : </a:t>
            </a:r>
            <a:r>
              <a:rPr dirty="0" err="1"/>
              <a:t>d'identifier</a:t>
            </a:r>
            <a:r>
              <a:rPr dirty="0"/>
              <a:t> les parties </a:t>
            </a:r>
            <a:r>
              <a:rPr dirty="0" err="1"/>
              <a:t>prenantes</a:t>
            </a:r>
            <a:r>
              <a:rPr dirty="0"/>
              <a:t>, </a:t>
            </a:r>
            <a:r>
              <a:rPr dirty="0" err="1"/>
              <a:t>d'identifier</a:t>
            </a:r>
            <a:r>
              <a:rPr dirty="0"/>
              <a:t> </a:t>
            </a:r>
            <a:r>
              <a:rPr dirty="0" err="1"/>
              <a:t>leurs</a:t>
            </a:r>
            <a:r>
              <a:rPr dirty="0"/>
              <a:t> </a:t>
            </a:r>
            <a:r>
              <a:rPr dirty="0" err="1"/>
              <a:t>besoins</a:t>
            </a:r>
            <a:r>
              <a:rPr dirty="0"/>
              <a:t> et </a:t>
            </a:r>
            <a:r>
              <a:rPr dirty="0" err="1"/>
              <a:t>leurs</a:t>
            </a:r>
            <a:r>
              <a:rPr dirty="0"/>
              <a:t> </a:t>
            </a:r>
            <a:r>
              <a:rPr dirty="0" err="1"/>
              <a:t>stratégies</a:t>
            </a:r>
            <a:r>
              <a:rPr dirty="0"/>
              <a:t> pour </a:t>
            </a:r>
            <a:r>
              <a:rPr lang="fr-BE" dirty="0" smtClean="0"/>
              <a:t>les appuyer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773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337" name="Rectangle 2"/>
          <p:cNvSpPr txBox="1"/>
          <p:nvPr/>
        </p:nvSpPr>
        <p:spPr>
          <a:xfrm>
            <a:off x="190764" y="3201381"/>
            <a:ext cx="723762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defRPr sz="2400" b="1"/>
            </a:pPr>
            <a:r>
              <a:rPr dirty="0"/>
              <a:t>Séance 2 : </a:t>
            </a:r>
            <a:r>
              <a:rPr b="0" dirty="0" err="1"/>
              <a:t>Système</a:t>
            </a:r>
            <a:r>
              <a:rPr b="0" dirty="0"/>
              <a:t> de </a:t>
            </a:r>
            <a:r>
              <a:rPr b="0" dirty="0" err="1"/>
              <a:t>commandement</a:t>
            </a:r>
            <a:r>
              <a:rPr b="0" dirty="0"/>
              <a:t> </a:t>
            </a:r>
            <a:r>
              <a:rPr lang="fr-BE" b="0" dirty="0" smtClean="0"/>
              <a:t>des interventions</a:t>
            </a:r>
            <a:endParaRPr b="0" dirty="0"/>
          </a:p>
        </p:txBody>
      </p:sp>
      <p:sp>
        <p:nvSpPr>
          <p:cNvPr id="338" name="Rectangle 3"/>
          <p:cNvSpPr txBox="1"/>
          <p:nvPr/>
        </p:nvSpPr>
        <p:spPr>
          <a:xfrm>
            <a:off x="374753" y="3853577"/>
            <a:ext cx="19899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tabLst>
                <a:tab pos="355600" algn="l"/>
              </a:tabLst>
              <a:defRPr sz="2400" b="1"/>
            </a:pPr>
            <a:r>
              <a:rPr dirty="0"/>
              <a:t>Séance 3 : </a:t>
            </a:r>
            <a:r>
              <a:rPr b="0" dirty="0"/>
              <a:t>COU</a:t>
            </a:r>
          </a:p>
        </p:txBody>
      </p:sp>
      <p:sp>
        <p:nvSpPr>
          <p:cNvPr id="339" name="Rectangle 1"/>
          <p:cNvSpPr txBox="1"/>
          <p:nvPr/>
        </p:nvSpPr>
        <p:spPr>
          <a:xfrm>
            <a:off x="374753" y="305783"/>
            <a:ext cx="839449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Thèmes du programme - Jour 1 </a:t>
            </a:r>
          </a:p>
        </p:txBody>
      </p:sp>
      <p:sp>
        <p:nvSpPr>
          <p:cNvPr id="340" name="Rectangle 3"/>
          <p:cNvSpPr txBox="1"/>
          <p:nvPr/>
        </p:nvSpPr>
        <p:spPr>
          <a:xfrm>
            <a:off x="335489" y="4619177"/>
            <a:ext cx="374371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tabLst>
                <a:tab pos="355600" algn="l"/>
              </a:tabLst>
              <a:defRPr sz="2400" b="1"/>
            </a:pPr>
            <a:r>
              <a:rPr dirty="0"/>
              <a:t>Séance 4 : </a:t>
            </a:r>
            <a:r>
              <a:rPr b="0" dirty="0" err="1"/>
              <a:t>Gestion</a:t>
            </a:r>
            <a:r>
              <a:rPr b="0" dirty="0"/>
              <a:t> des </a:t>
            </a:r>
            <a:r>
              <a:rPr lang="fr-BE" b="0" dirty="0" smtClean="0"/>
              <a:t>afflux</a:t>
            </a:r>
            <a:r>
              <a:rPr b="0" dirty="0" smtClean="0"/>
              <a:t> </a:t>
            </a:r>
            <a:endParaRPr b="0" dirty="0"/>
          </a:p>
        </p:txBody>
      </p:sp>
      <p:sp>
        <p:nvSpPr>
          <p:cNvPr id="341" name="Rectangle 2"/>
          <p:cNvSpPr txBox="1"/>
          <p:nvPr/>
        </p:nvSpPr>
        <p:spPr>
          <a:xfrm>
            <a:off x="205262" y="2592178"/>
            <a:ext cx="351365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defRPr sz="2400" b="1"/>
            </a:pPr>
            <a:r>
              <a:t>Séance 1 : </a:t>
            </a:r>
            <a:r>
              <a:rPr b="0"/>
              <a:t>Vue d'ensemble </a:t>
            </a:r>
          </a:p>
        </p:txBody>
      </p:sp>
    </p:spTree>
    <p:extLst>
      <p:ext uri="{BB962C8B-B14F-4D97-AF65-F5344CB8AC3E}">
        <p14:creationId xmlns:p14="http://schemas.microsoft.com/office/powerpoint/2010/main" val="1230371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344" name="Rectangle 1"/>
          <p:cNvSpPr txBox="1"/>
          <p:nvPr/>
        </p:nvSpPr>
        <p:spPr>
          <a:xfrm>
            <a:off x="458005" y="3334792"/>
            <a:ext cx="839449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2400" b="1"/>
            </a:pPr>
            <a:r>
              <a:rPr dirty="0"/>
              <a:t>Session 6</a:t>
            </a:r>
            <a:r>
              <a:rPr b="0" dirty="0"/>
              <a:t> : Populations </a:t>
            </a:r>
            <a:r>
              <a:rPr b="0" dirty="0" err="1"/>
              <a:t>vulnérables</a:t>
            </a:r>
            <a:r>
              <a:rPr b="0" dirty="0"/>
              <a:t>, </a:t>
            </a:r>
            <a:r>
              <a:rPr b="0" dirty="0" err="1"/>
              <a:t>sensibilité</a:t>
            </a:r>
            <a:r>
              <a:rPr b="0" dirty="0"/>
              <a:t> à la dimension de genre, AMR, </a:t>
            </a:r>
            <a:r>
              <a:rPr b="0" dirty="0" err="1" smtClean="0"/>
              <a:t>Une</a:t>
            </a:r>
            <a:r>
              <a:rPr b="0" dirty="0" smtClean="0"/>
              <a:t> </a:t>
            </a:r>
            <a:r>
              <a:rPr b="0" dirty="0" err="1"/>
              <a:t>seule</a:t>
            </a:r>
            <a:r>
              <a:rPr b="0" dirty="0"/>
              <a:t> santé et le </a:t>
            </a:r>
            <a:r>
              <a:rPr b="0" dirty="0" err="1"/>
              <a:t>changement</a:t>
            </a:r>
            <a:r>
              <a:rPr b="0" dirty="0"/>
              <a:t> </a:t>
            </a:r>
            <a:r>
              <a:rPr b="0" dirty="0" err="1"/>
              <a:t>climatique</a:t>
            </a:r>
            <a:endParaRPr b="0" dirty="0"/>
          </a:p>
        </p:txBody>
      </p:sp>
      <p:sp>
        <p:nvSpPr>
          <p:cNvPr id="345" name="Rectangle 2"/>
          <p:cNvSpPr txBox="1"/>
          <p:nvPr/>
        </p:nvSpPr>
        <p:spPr>
          <a:xfrm>
            <a:off x="358175" y="4228779"/>
            <a:ext cx="429066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tabLst>
                <a:tab pos="355600" algn="l"/>
              </a:tabLst>
              <a:defRPr sz="2400" b="1"/>
            </a:pPr>
            <a:r>
              <a:rPr dirty="0"/>
              <a:t>Séance 7</a:t>
            </a:r>
            <a:r>
              <a:rPr b="0" dirty="0"/>
              <a:t> : </a:t>
            </a:r>
            <a:r>
              <a:rPr b="0" dirty="0" err="1"/>
              <a:t>Une</a:t>
            </a:r>
            <a:r>
              <a:rPr b="0" dirty="0"/>
              <a:t> </a:t>
            </a:r>
            <a:r>
              <a:rPr b="0" dirty="0" err="1"/>
              <a:t>seule</a:t>
            </a:r>
            <a:r>
              <a:rPr b="0" dirty="0"/>
              <a:t> santé (suite)</a:t>
            </a:r>
          </a:p>
        </p:txBody>
      </p:sp>
      <p:sp>
        <p:nvSpPr>
          <p:cNvPr id="346" name="Rectangle 3"/>
          <p:cNvSpPr txBox="1"/>
          <p:nvPr/>
        </p:nvSpPr>
        <p:spPr>
          <a:xfrm>
            <a:off x="458005" y="4816422"/>
            <a:ext cx="839449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marL="1476375" indent="-1476375">
              <a:tabLst>
                <a:tab pos="355600" algn="l"/>
              </a:tabLst>
              <a:defRPr sz="2400" b="1"/>
            </a:pPr>
            <a:r>
              <a:rPr dirty="0"/>
              <a:t>Séance 8</a:t>
            </a:r>
            <a:r>
              <a:rPr b="0" dirty="0"/>
              <a:t> : Identification, coordination et </a:t>
            </a:r>
            <a:r>
              <a:rPr b="0" dirty="0" err="1"/>
              <a:t>gestion</a:t>
            </a:r>
            <a:r>
              <a:rPr b="0" dirty="0"/>
              <a:t> </a:t>
            </a:r>
            <a:r>
              <a:rPr b="0" dirty="0" smtClean="0"/>
              <a:t>de</a:t>
            </a:r>
            <a:r>
              <a:rPr lang="fr-BE" b="0" dirty="0" smtClean="0"/>
              <a:t>s parties prenantes</a:t>
            </a:r>
            <a:endParaRPr sz="2400" dirty="0"/>
          </a:p>
        </p:txBody>
      </p:sp>
      <p:sp>
        <p:nvSpPr>
          <p:cNvPr id="347" name="Rectangle 1"/>
          <p:cNvSpPr txBox="1"/>
          <p:nvPr/>
        </p:nvSpPr>
        <p:spPr>
          <a:xfrm>
            <a:off x="608885" y="813685"/>
            <a:ext cx="839449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Thèmes du programme - Jour 2</a:t>
            </a:r>
          </a:p>
        </p:txBody>
      </p:sp>
      <p:sp>
        <p:nvSpPr>
          <p:cNvPr id="348" name="Rectangle 3"/>
          <p:cNvSpPr txBox="1"/>
          <p:nvPr/>
        </p:nvSpPr>
        <p:spPr>
          <a:xfrm>
            <a:off x="470241" y="2735242"/>
            <a:ext cx="41478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tabLst>
                <a:tab pos="355600" algn="l"/>
              </a:tabLst>
              <a:defRPr sz="2400" b="1"/>
            </a:pPr>
            <a:r>
              <a:rPr dirty="0"/>
              <a:t>Séance 5 : </a:t>
            </a:r>
            <a:r>
              <a:rPr b="0" dirty="0" err="1"/>
              <a:t>Continuité</a:t>
            </a:r>
            <a:r>
              <a:rPr b="0" dirty="0"/>
              <a:t> </a:t>
            </a:r>
            <a:r>
              <a:rPr b="0" dirty="0" smtClean="0"/>
              <a:t>de service </a:t>
            </a: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8928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756927" y="6542922"/>
            <a:ext cx="240626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351" name="Rectangle 1"/>
          <p:cNvSpPr txBox="1"/>
          <p:nvPr/>
        </p:nvSpPr>
        <p:spPr>
          <a:xfrm>
            <a:off x="627682" y="-245938"/>
            <a:ext cx="7962254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>
                <a:solidFill>
                  <a:schemeClr val="accent2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Partage d'expériences et attentes en matière de cours</a:t>
            </a:r>
          </a:p>
        </p:txBody>
      </p:sp>
      <p:sp>
        <p:nvSpPr>
          <p:cNvPr id="352" name="Rectangle 5"/>
          <p:cNvSpPr txBox="1"/>
          <p:nvPr/>
        </p:nvSpPr>
        <p:spPr>
          <a:xfrm>
            <a:off x="837697" y="3473675"/>
            <a:ext cx="775223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tabLst>
                <a:tab pos="355600" algn="l"/>
              </a:tabLst>
              <a:defRPr sz="2400" b="1"/>
            </a:pPr>
            <a:r>
              <a:t>1. </a:t>
            </a:r>
            <a:r>
              <a:rPr b="0"/>
              <a:t>Votre expérience de la coordination depuis la dernière épidémie d'Ebola </a:t>
            </a:r>
          </a:p>
        </p:txBody>
      </p:sp>
      <p:sp>
        <p:nvSpPr>
          <p:cNvPr id="353" name="Rectangle 5"/>
          <p:cNvSpPr txBox="1"/>
          <p:nvPr/>
        </p:nvSpPr>
        <p:spPr>
          <a:xfrm>
            <a:off x="698996" y="4869174"/>
            <a:ext cx="481901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just">
              <a:tabLst>
                <a:tab pos="355600" algn="l"/>
              </a:tabLst>
              <a:defRPr sz="2400" b="1"/>
            </a:pPr>
            <a:r>
              <a:t>2. </a:t>
            </a:r>
            <a:r>
              <a:rPr b="0"/>
              <a:t>Vos attentes par rapport à ce cours </a:t>
            </a:r>
          </a:p>
        </p:txBody>
      </p:sp>
    </p:spTree>
    <p:extLst>
      <p:ext uri="{BB962C8B-B14F-4D97-AF65-F5344CB8AC3E}">
        <p14:creationId xmlns:p14="http://schemas.microsoft.com/office/powerpoint/2010/main" val="2140705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Affichage à l'écran (4:3)</PresentationFormat>
  <Paragraphs>70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Aperçu du cours</vt:lpstr>
      <vt:lpstr>Présentation PowerPoint</vt:lpstr>
      <vt:lpstr>Présentation PowerPoint</vt:lpstr>
      <vt:lpstr>Présentation PowerPoint</vt:lpstr>
      <vt:lpstr>A propos du cours</vt:lpstr>
      <vt:lpstr>Présentation PowerPoint</vt:lpstr>
      <vt:lpstr>Présentation PowerPoint</vt:lpstr>
      <vt:lpstr>Présentation PowerPoint</vt:lpstr>
      <vt:lpstr>Présentation PowerPoint</vt:lpstr>
      <vt:lpstr>Je vous remercie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Aperçu du cours</dc:title>
  <dc:creator>USER</dc:creator>
  <cp:lastModifiedBy>USER</cp:lastModifiedBy>
  <cp:revision>1</cp:revision>
  <dcterms:created xsi:type="dcterms:W3CDTF">2019-09-30T07:12:14Z</dcterms:created>
  <dcterms:modified xsi:type="dcterms:W3CDTF">2019-09-30T07:12:37Z</dcterms:modified>
</cp:coreProperties>
</file>