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6B2C548-F596-489E-8AEC-63D53090269D}" type="datetimeFigureOut">
              <a:rPr lang="fr-BE" smtClean="0"/>
              <a:t>30-09-19</a:t>
            </a:fld>
            <a:endParaRPr lang="fr-BE"/>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55A431C-2093-47AC-8411-570866352086}" type="slidenum">
              <a:rPr lang="fr-BE" smtClean="0"/>
              <a:t>‹N°›</a:t>
            </a:fld>
            <a:endParaRPr lang="fr-BE"/>
          </a:p>
        </p:txBody>
      </p:sp>
    </p:spTree>
    <p:extLst>
      <p:ext uri="{BB962C8B-B14F-4D97-AF65-F5344CB8AC3E}">
        <p14:creationId xmlns:p14="http://schemas.microsoft.com/office/powerpoint/2010/main" val="33967171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Shape 100"/>
          <p:cNvSpPr>
            <a:spLocks noGrp="1" noRot="1" noChangeAspect="1"/>
          </p:cNvSpPr>
          <p:nvPr>
            <p:ph type="sldImg"/>
          </p:nvPr>
        </p:nvSpPr>
        <p:spPr>
          <a:prstGeom prst="rect">
            <a:avLst/>
          </a:prstGeom>
        </p:spPr>
        <p:txBody>
          <a:bodyPr/>
          <a:lstStyle/>
          <a:p>
            <a:endParaRPr/>
          </a:p>
        </p:txBody>
      </p:sp>
      <p:sp>
        <p:nvSpPr>
          <p:cNvPr id="101" name="Shape 101"/>
          <p:cNvSpPr>
            <a:spLocks noGrp="1"/>
          </p:cNvSpPr>
          <p:nvPr>
            <p:ph type="body" sz="quarter" idx="1"/>
          </p:nvPr>
        </p:nvSpPr>
        <p:spPr>
          <a:prstGeom prst="rect">
            <a:avLst/>
          </a:prstGeom>
        </p:spPr>
        <p:txBody>
          <a:bodyPr/>
          <a:lstStyle/>
          <a:p>
            <a:pPr marL="171450" indent="-171450">
              <a:buSzPct val="100000"/>
              <a:buFont typeface="Arial"/>
              <a:buChar char="•"/>
            </a:pPr>
            <a:r>
              <a:rPr dirty="0"/>
              <a:t>La </a:t>
            </a:r>
            <a:r>
              <a:rPr dirty="0" err="1"/>
              <a:t>gestion</a:t>
            </a:r>
            <a:r>
              <a:rPr dirty="0"/>
              <a:t> des </a:t>
            </a:r>
            <a:r>
              <a:rPr dirty="0" err="1"/>
              <a:t>poussées</a:t>
            </a:r>
            <a:r>
              <a:rPr dirty="0"/>
              <a:t> (</a:t>
            </a:r>
            <a:r>
              <a:rPr dirty="0" err="1"/>
              <a:t>dans</a:t>
            </a:r>
            <a:r>
              <a:rPr dirty="0"/>
              <a:t> le </a:t>
            </a:r>
            <a:r>
              <a:rPr dirty="0" err="1"/>
              <a:t>contexte</a:t>
            </a:r>
            <a:r>
              <a:rPr dirty="0"/>
              <a:t> de la santé </a:t>
            </a:r>
            <a:r>
              <a:rPr dirty="0" err="1"/>
              <a:t>publique</a:t>
            </a:r>
            <a:r>
              <a:rPr dirty="0"/>
              <a:t>) </a:t>
            </a:r>
            <a:r>
              <a:rPr dirty="0" err="1"/>
              <a:t>peut</a:t>
            </a:r>
            <a:r>
              <a:rPr dirty="0"/>
              <a:t> </a:t>
            </a:r>
            <a:r>
              <a:rPr dirty="0" err="1"/>
              <a:t>être</a:t>
            </a:r>
            <a:r>
              <a:rPr dirty="0"/>
              <a:t> </a:t>
            </a:r>
            <a:r>
              <a:rPr b="1" dirty="0" err="1"/>
              <a:t>définie</a:t>
            </a:r>
            <a:r>
              <a:rPr b="1" dirty="0"/>
              <a:t> de </a:t>
            </a:r>
            <a:r>
              <a:rPr b="1" dirty="0" err="1"/>
              <a:t>façon</a:t>
            </a:r>
            <a:r>
              <a:rPr dirty="0"/>
              <a:t> </a:t>
            </a:r>
            <a:r>
              <a:rPr dirty="0" err="1"/>
              <a:t>générale</a:t>
            </a:r>
            <a:r>
              <a:rPr dirty="0"/>
              <a:t> </a:t>
            </a:r>
            <a:r>
              <a:rPr dirty="0" err="1"/>
              <a:t>comme</a:t>
            </a:r>
            <a:r>
              <a:rPr dirty="0"/>
              <a:t> </a:t>
            </a:r>
            <a:r>
              <a:rPr dirty="0" err="1"/>
              <a:t>l'ensemble</a:t>
            </a:r>
            <a:r>
              <a:rPr dirty="0"/>
              <a:t> des </a:t>
            </a:r>
            <a:r>
              <a:rPr dirty="0" err="1"/>
              <a:t>activités</a:t>
            </a:r>
            <a:r>
              <a:rPr dirty="0"/>
              <a:t> (</a:t>
            </a:r>
            <a:r>
              <a:rPr dirty="0" err="1"/>
              <a:t>évaluation</a:t>
            </a:r>
            <a:r>
              <a:rPr dirty="0"/>
              <a:t>, </a:t>
            </a:r>
            <a:r>
              <a:rPr dirty="0" err="1"/>
              <a:t>planification</a:t>
            </a:r>
            <a:r>
              <a:rPr dirty="0"/>
              <a:t>, </a:t>
            </a:r>
            <a:r>
              <a:rPr dirty="0" err="1"/>
              <a:t>opérations</a:t>
            </a:r>
            <a:r>
              <a:rPr dirty="0"/>
              <a:t>) </a:t>
            </a:r>
            <a:r>
              <a:rPr dirty="0" err="1"/>
              <a:t>visant</a:t>
            </a:r>
            <a:r>
              <a:rPr dirty="0"/>
              <a:t> à </a:t>
            </a:r>
            <a:r>
              <a:rPr dirty="0" err="1"/>
              <a:t>améliorer</a:t>
            </a:r>
            <a:r>
              <a:rPr dirty="0"/>
              <a:t> la </a:t>
            </a:r>
            <a:r>
              <a:rPr dirty="0" err="1"/>
              <a:t>capacité</a:t>
            </a:r>
            <a:r>
              <a:rPr dirty="0"/>
              <a:t> du </a:t>
            </a:r>
            <a:r>
              <a:rPr dirty="0" err="1"/>
              <a:t>système</a:t>
            </a:r>
            <a:r>
              <a:rPr dirty="0"/>
              <a:t> </a:t>
            </a:r>
            <a:r>
              <a:rPr dirty="0" err="1"/>
              <a:t>ou</a:t>
            </a:r>
            <a:r>
              <a:rPr dirty="0"/>
              <a:t> de </a:t>
            </a:r>
            <a:r>
              <a:rPr dirty="0" err="1"/>
              <a:t>l'établissement</a:t>
            </a:r>
            <a:r>
              <a:rPr dirty="0"/>
              <a:t> de </a:t>
            </a:r>
            <a:r>
              <a:rPr dirty="0" err="1"/>
              <a:t>soins</a:t>
            </a:r>
            <a:r>
              <a:rPr dirty="0"/>
              <a:t> de santé à </a:t>
            </a:r>
            <a:r>
              <a:rPr dirty="0" err="1"/>
              <a:t>réagir</a:t>
            </a:r>
            <a:r>
              <a:rPr dirty="0"/>
              <a:t> </a:t>
            </a:r>
            <a:r>
              <a:rPr dirty="0" err="1"/>
              <a:t>efficacement</a:t>
            </a:r>
            <a:r>
              <a:rPr dirty="0"/>
              <a:t> à un </a:t>
            </a:r>
            <a:r>
              <a:rPr dirty="0" err="1"/>
              <a:t>événement</a:t>
            </a:r>
            <a:r>
              <a:rPr dirty="0"/>
              <a:t> de santé </a:t>
            </a:r>
            <a:r>
              <a:rPr dirty="0" err="1"/>
              <a:t>publique</a:t>
            </a:r>
            <a:r>
              <a:rPr dirty="0"/>
              <a:t> qui </a:t>
            </a:r>
            <a:r>
              <a:rPr dirty="0" err="1"/>
              <a:t>dépasse</a:t>
            </a:r>
            <a:r>
              <a:rPr dirty="0"/>
              <a:t> </a:t>
            </a:r>
            <a:r>
              <a:rPr dirty="0" err="1"/>
              <a:t>ou</a:t>
            </a:r>
            <a:r>
              <a:rPr dirty="0"/>
              <a:t> </a:t>
            </a:r>
            <a:r>
              <a:rPr dirty="0" err="1"/>
              <a:t>risque</a:t>
            </a:r>
            <a:r>
              <a:rPr dirty="0"/>
              <a:t> de </a:t>
            </a:r>
            <a:r>
              <a:rPr dirty="0" err="1"/>
              <a:t>dépasser</a:t>
            </a:r>
            <a:r>
              <a:rPr dirty="0"/>
              <a:t> les </a:t>
            </a:r>
            <a:r>
              <a:rPr dirty="0" err="1"/>
              <a:t>limites</a:t>
            </a:r>
            <a:r>
              <a:rPr dirty="0"/>
              <a:t> du </a:t>
            </a:r>
            <a:r>
              <a:rPr dirty="0" err="1"/>
              <a:t>système</a:t>
            </a:r>
            <a:r>
              <a:rPr dirty="0"/>
              <a:t> de santé normal. </a:t>
            </a:r>
          </a:p>
          <a:p>
            <a:pPr marL="171450" indent="-171450">
              <a:buSzPct val="100000"/>
              <a:buFont typeface="Arial"/>
              <a:buChar char="•"/>
            </a:pPr>
            <a:r>
              <a:rPr dirty="0"/>
              <a:t>En </a:t>
            </a:r>
            <a:r>
              <a:rPr dirty="0" err="1"/>
              <a:t>termes</a:t>
            </a:r>
            <a:r>
              <a:rPr dirty="0"/>
              <a:t> simples, la </a:t>
            </a:r>
            <a:r>
              <a:rPr dirty="0" err="1"/>
              <a:t>gestion</a:t>
            </a:r>
            <a:r>
              <a:rPr dirty="0"/>
              <a:t> des </a:t>
            </a:r>
            <a:r>
              <a:rPr dirty="0" err="1"/>
              <a:t>poussées</a:t>
            </a:r>
            <a:r>
              <a:rPr dirty="0"/>
              <a:t> </a:t>
            </a:r>
            <a:r>
              <a:rPr dirty="0" err="1"/>
              <a:t>désigne</a:t>
            </a:r>
            <a:r>
              <a:rPr dirty="0"/>
              <a:t> la </a:t>
            </a:r>
            <a:r>
              <a:rPr dirty="0" err="1"/>
              <a:t>capacité</a:t>
            </a:r>
            <a:r>
              <a:rPr dirty="0"/>
              <a:t> </a:t>
            </a:r>
            <a:r>
              <a:rPr dirty="0" err="1"/>
              <a:t>d'augmenter</a:t>
            </a:r>
            <a:r>
              <a:rPr dirty="0"/>
              <a:t> et </a:t>
            </a:r>
            <a:r>
              <a:rPr dirty="0" err="1"/>
              <a:t>d'adapter</a:t>
            </a:r>
            <a:r>
              <a:rPr dirty="0"/>
              <a:t> le </a:t>
            </a:r>
            <a:r>
              <a:rPr dirty="0" err="1"/>
              <a:t>système</a:t>
            </a:r>
            <a:r>
              <a:rPr dirty="0"/>
              <a:t> de </a:t>
            </a:r>
            <a:r>
              <a:rPr dirty="0" err="1"/>
              <a:t>soins</a:t>
            </a:r>
            <a:r>
              <a:rPr dirty="0"/>
              <a:t> de santé </a:t>
            </a:r>
            <a:r>
              <a:rPr dirty="0" err="1"/>
              <a:t>d'une</a:t>
            </a:r>
            <a:r>
              <a:rPr dirty="0"/>
              <a:t> </a:t>
            </a:r>
            <a:r>
              <a:rPr dirty="0" err="1"/>
              <a:t>manière</a:t>
            </a:r>
            <a:r>
              <a:rPr dirty="0"/>
              <a:t> qui </a:t>
            </a:r>
            <a:r>
              <a:rPr dirty="0" err="1"/>
              <a:t>permet</a:t>
            </a:r>
            <a:r>
              <a:rPr dirty="0"/>
              <a:t> </a:t>
            </a:r>
            <a:r>
              <a:rPr dirty="0" err="1"/>
              <a:t>une</a:t>
            </a:r>
            <a:r>
              <a:rPr dirty="0"/>
              <a:t> augmentation </a:t>
            </a:r>
            <a:r>
              <a:rPr dirty="0" err="1"/>
              <a:t>importante</a:t>
            </a:r>
            <a:r>
              <a:rPr dirty="0"/>
              <a:t> du </a:t>
            </a:r>
            <a:r>
              <a:rPr dirty="0" err="1"/>
              <a:t>nombre</a:t>
            </a:r>
            <a:r>
              <a:rPr dirty="0"/>
              <a:t> de patients et/</a:t>
            </a:r>
            <a:r>
              <a:rPr dirty="0" err="1"/>
              <a:t>ou</a:t>
            </a:r>
            <a:r>
              <a:rPr dirty="0"/>
              <a:t> de patients </a:t>
            </a:r>
            <a:r>
              <a:rPr dirty="0" err="1"/>
              <a:t>atteints</a:t>
            </a:r>
            <a:r>
              <a:rPr dirty="0"/>
              <a:t> de maladies qui </a:t>
            </a:r>
            <a:r>
              <a:rPr dirty="0" err="1"/>
              <a:t>ont</a:t>
            </a:r>
            <a:r>
              <a:rPr dirty="0"/>
              <a:t> le </a:t>
            </a:r>
            <a:r>
              <a:rPr dirty="0" err="1"/>
              <a:t>potentiel</a:t>
            </a:r>
            <a:r>
              <a:rPr dirty="0"/>
              <a:t> de se </a:t>
            </a:r>
            <a:r>
              <a:rPr dirty="0" err="1"/>
              <a:t>propager</a:t>
            </a:r>
            <a:r>
              <a:rPr dirty="0"/>
              <a:t> et de </a:t>
            </a:r>
            <a:r>
              <a:rPr dirty="0" err="1"/>
              <a:t>submerger</a:t>
            </a:r>
            <a:r>
              <a:rPr dirty="0"/>
              <a:t> le </a:t>
            </a:r>
            <a:r>
              <a:rPr dirty="0" err="1"/>
              <a:t>système</a:t>
            </a:r>
            <a:r>
              <a:rPr dirty="0"/>
              <a:t> de santé.</a:t>
            </a:r>
          </a:p>
          <a:p>
            <a:pPr marL="171450" indent="-171450">
              <a:buSzPct val="100000"/>
              <a:buFont typeface="Arial"/>
              <a:buChar char="•"/>
            </a:pPr>
            <a:r>
              <a:rPr dirty="0"/>
              <a:t>Rapport, Regional Disaster Response Coordination to Support Health Outcomes, Summary of a Workshop Series ; Forum on Medical and Public Health Preparedness for Catastrophic Events Board on Health Sciences Policy ; Institute of medicine of the national academics, Institute of Medicine of the National Academies, page 4</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Shape 105"/>
          <p:cNvSpPr>
            <a:spLocks noGrp="1" noRot="1" noChangeAspect="1"/>
          </p:cNvSpPr>
          <p:nvPr>
            <p:ph type="sldImg"/>
          </p:nvPr>
        </p:nvSpPr>
        <p:spPr>
          <a:prstGeom prst="rect">
            <a:avLst/>
          </a:prstGeom>
        </p:spPr>
        <p:txBody>
          <a:bodyPr/>
          <a:lstStyle/>
          <a:p>
            <a:endParaRPr/>
          </a:p>
        </p:txBody>
      </p:sp>
      <p:sp>
        <p:nvSpPr>
          <p:cNvPr id="106" name="Shape 106"/>
          <p:cNvSpPr>
            <a:spLocks noGrp="1"/>
          </p:cNvSpPr>
          <p:nvPr>
            <p:ph type="body" sz="quarter" idx="1"/>
          </p:nvPr>
        </p:nvSpPr>
        <p:spPr>
          <a:prstGeom prst="rect">
            <a:avLst/>
          </a:prstGeom>
        </p:spPr>
        <p:txBody>
          <a:bodyPr/>
          <a:lstStyle/>
          <a:p>
            <a:pPr marL="171450" indent="-171450">
              <a:buSzPct val="100000"/>
              <a:buFont typeface="Arial"/>
              <a:buChar char="•"/>
            </a:pPr>
            <a:r>
              <a:t>La gestion des poussées (dans le contexte de la santé publique) peut être </a:t>
            </a:r>
            <a:r>
              <a:rPr b="1"/>
              <a:t>définie de façon</a:t>
            </a:r>
            <a:r>
              <a:t> générale comme l'ensemble des activités (évaluation, planification, opérations) visant à améliorer la capacité du système ou de l'établissement de soins de santé à réagir efficacement à un événement de santé publique qui dépasse ou risque de dépasser les limites du système de santé normal. </a:t>
            </a:r>
          </a:p>
          <a:p>
            <a:pPr marL="171450" indent="-171450">
              <a:buSzPct val="100000"/>
              <a:buFont typeface="Arial"/>
              <a:buChar char="•"/>
            </a:pPr>
            <a:r>
              <a:t>En termes simples, la gestion des poussées désigne la capacité d'augmenter et d'adapter le système de soins de santé d'une manière qui permet une augmentation importante du nombre de patients et/ou de patients atteints de maladies qui ont le potentiel de se propager et de submerger le système de santé.</a:t>
            </a:r>
          </a:p>
          <a:p>
            <a:pPr marL="171450" indent="-171450">
              <a:buSzPct val="100000"/>
              <a:buFont typeface="Arial"/>
              <a:buChar char="•"/>
            </a:pPr>
            <a:r>
              <a:t>Rapport, Regional Disaster Response Coordination to Support Health Outcomes, Summary of a Workshop Series ; Forum on Medical and Public Health Preparedness for Catastrophic Events Board on Health Sciences Policy ; Institute of medicine of the national academics, Institute of Medicine of the National Academies, page 4</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noRot="1" noChangeAspect="1"/>
          </p:cNvSpPr>
          <p:nvPr>
            <p:ph type="sldImg"/>
          </p:nvPr>
        </p:nvSpPr>
        <p:spPr>
          <a:prstGeom prst="rect">
            <a:avLst/>
          </a:prstGeom>
        </p:spPr>
        <p:txBody>
          <a:bodyPr/>
          <a:lstStyle/>
          <a:p>
            <a:endParaRPr/>
          </a:p>
        </p:txBody>
      </p:sp>
      <p:sp>
        <p:nvSpPr>
          <p:cNvPr id="126" name="Shape 126"/>
          <p:cNvSpPr>
            <a:spLocks noGrp="1"/>
          </p:cNvSpPr>
          <p:nvPr>
            <p:ph type="body" sz="quarter" idx="1"/>
          </p:nvPr>
        </p:nvSpPr>
        <p:spPr>
          <a:prstGeom prst="rect">
            <a:avLst/>
          </a:prstGeom>
        </p:spPr>
        <p:txBody>
          <a:bodyPr/>
          <a:lstStyle/>
          <a:p>
            <a:pPr marL="171450" indent="-171450">
              <a:buSzPct val="100000"/>
              <a:buFont typeface="Arial"/>
              <a:buChar char="•"/>
            </a:pPr>
            <a:r>
              <a:rPr dirty="0"/>
              <a:t>Disposer </a:t>
            </a:r>
            <a:r>
              <a:rPr dirty="0" err="1"/>
              <a:t>d'une</a:t>
            </a:r>
            <a:r>
              <a:rPr dirty="0"/>
              <a:t> </a:t>
            </a:r>
            <a:r>
              <a:rPr dirty="0" err="1"/>
              <a:t>capacité</a:t>
            </a:r>
            <a:r>
              <a:rPr dirty="0"/>
              <a:t> de pointe </a:t>
            </a:r>
            <a:r>
              <a:rPr dirty="0" err="1"/>
              <a:t>signifie</a:t>
            </a:r>
            <a:r>
              <a:rPr dirty="0"/>
              <a:t> </a:t>
            </a:r>
            <a:r>
              <a:rPr dirty="0" err="1"/>
              <a:t>que</a:t>
            </a:r>
            <a:r>
              <a:rPr dirty="0"/>
              <a:t> </a:t>
            </a:r>
            <a:r>
              <a:rPr dirty="0" err="1"/>
              <a:t>vous</a:t>
            </a:r>
            <a:r>
              <a:rPr dirty="0"/>
              <a:t> </a:t>
            </a:r>
            <a:r>
              <a:rPr dirty="0" err="1"/>
              <a:t>êtes</a:t>
            </a:r>
            <a:r>
              <a:rPr dirty="0"/>
              <a:t> en </a:t>
            </a:r>
            <a:r>
              <a:rPr dirty="0" err="1"/>
              <a:t>mesure</a:t>
            </a:r>
            <a:r>
              <a:rPr dirty="0"/>
              <a:t> de mobiliser des </a:t>
            </a:r>
            <a:r>
              <a:rPr dirty="0" err="1"/>
              <a:t>ressources</a:t>
            </a:r>
            <a:r>
              <a:rPr dirty="0"/>
              <a:t> </a:t>
            </a:r>
            <a:r>
              <a:rPr dirty="0" err="1"/>
              <a:t>supplémentaires</a:t>
            </a:r>
            <a:r>
              <a:rPr dirty="0"/>
              <a:t> - des </a:t>
            </a:r>
            <a:r>
              <a:rPr dirty="0" err="1"/>
              <a:t>ressources</a:t>
            </a:r>
            <a:r>
              <a:rPr dirty="0"/>
              <a:t> qui </a:t>
            </a:r>
            <a:r>
              <a:rPr dirty="0" err="1"/>
              <a:t>sont</a:t>
            </a:r>
            <a:r>
              <a:rPr dirty="0"/>
              <a:t> à </a:t>
            </a:r>
            <a:r>
              <a:rPr dirty="0" err="1"/>
              <a:t>portée</a:t>
            </a:r>
            <a:r>
              <a:rPr dirty="0"/>
              <a:t> de main, </a:t>
            </a:r>
            <a:r>
              <a:rPr dirty="0" err="1"/>
              <a:t>que</a:t>
            </a:r>
            <a:r>
              <a:rPr dirty="0"/>
              <a:t> </a:t>
            </a:r>
            <a:r>
              <a:rPr dirty="0" err="1"/>
              <a:t>vous</a:t>
            </a:r>
            <a:r>
              <a:rPr dirty="0"/>
              <a:t> </a:t>
            </a:r>
            <a:r>
              <a:rPr dirty="0" err="1"/>
              <a:t>pouvez</a:t>
            </a:r>
            <a:r>
              <a:rPr dirty="0"/>
              <a:t> </a:t>
            </a:r>
            <a:r>
              <a:rPr dirty="0" err="1"/>
              <a:t>atteindre</a:t>
            </a:r>
            <a:r>
              <a:rPr dirty="0"/>
              <a:t>. </a:t>
            </a:r>
            <a:r>
              <a:rPr dirty="0" err="1"/>
              <a:t>Cela</a:t>
            </a:r>
            <a:r>
              <a:rPr dirty="0"/>
              <a:t> </a:t>
            </a:r>
            <a:r>
              <a:rPr dirty="0" err="1"/>
              <a:t>signifie</a:t>
            </a:r>
            <a:r>
              <a:rPr dirty="0"/>
              <a:t> </a:t>
            </a:r>
            <a:r>
              <a:rPr dirty="0" err="1"/>
              <a:t>que</a:t>
            </a:r>
            <a:r>
              <a:rPr dirty="0"/>
              <a:t> </a:t>
            </a:r>
            <a:r>
              <a:rPr dirty="0" err="1"/>
              <a:t>vous</a:t>
            </a:r>
            <a:r>
              <a:rPr dirty="0"/>
              <a:t> </a:t>
            </a:r>
            <a:r>
              <a:rPr dirty="0" err="1"/>
              <a:t>avez</a:t>
            </a:r>
            <a:r>
              <a:rPr dirty="0"/>
              <a:t> des contingences </a:t>
            </a:r>
            <a:r>
              <a:rPr dirty="0" err="1"/>
              <a:t>sur</a:t>
            </a:r>
            <a:r>
              <a:rPr dirty="0"/>
              <a:t> </a:t>
            </a:r>
            <a:r>
              <a:rPr dirty="0" err="1"/>
              <a:t>lesquelles</a:t>
            </a:r>
            <a:r>
              <a:rPr dirty="0"/>
              <a:t> </a:t>
            </a:r>
            <a:r>
              <a:rPr dirty="0" err="1"/>
              <a:t>vous</a:t>
            </a:r>
            <a:r>
              <a:rPr dirty="0"/>
              <a:t> </a:t>
            </a:r>
            <a:r>
              <a:rPr dirty="0" err="1"/>
              <a:t>pouvez</a:t>
            </a:r>
            <a:r>
              <a:rPr dirty="0"/>
              <a:t> </a:t>
            </a:r>
            <a:r>
              <a:rPr dirty="0" err="1"/>
              <a:t>compter</a:t>
            </a:r>
            <a:r>
              <a:rPr dirty="0"/>
              <a:t> en </a:t>
            </a:r>
            <a:r>
              <a:rPr dirty="0" err="1"/>
              <a:t>cas</a:t>
            </a:r>
            <a:r>
              <a:rPr dirty="0"/>
              <a:t> de </a:t>
            </a:r>
            <a:r>
              <a:rPr dirty="0" err="1"/>
              <a:t>sinistre</a:t>
            </a:r>
            <a:r>
              <a:rPr dirty="0"/>
              <a:t>.</a:t>
            </a:r>
          </a:p>
          <a:p>
            <a:pPr marL="171450" indent="-171450">
              <a:buSzPct val="100000"/>
              <a:buFont typeface="Arial"/>
              <a:buChar char="•"/>
            </a:pPr>
            <a:r>
              <a:rPr dirty="0"/>
              <a:t>Disposer </a:t>
            </a:r>
            <a:r>
              <a:rPr dirty="0" err="1"/>
              <a:t>d'une</a:t>
            </a:r>
            <a:r>
              <a:rPr dirty="0"/>
              <a:t> </a:t>
            </a:r>
            <a:r>
              <a:rPr dirty="0" err="1"/>
              <a:t>capacité</a:t>
            </a:r>
            <a:r>
              <a:rPr dirty="0"/>
              <a:t> de pointe </a:t>
            </a:r>
            <a:r>
              <a:rPr dirty="0" err="1"/>
              <a:t>signifie</a:t>
            </a:r>
            <a:r>
              <a:rPr dirty="0"/>
              <a:t> </a:t>
            </a:r>
            <a:r>
              <a:rPr dirty="0" err="1"/>
              <a:t>que</a:t>
            </a:r>
            <a:r>
              <a:rPr dirty="0"/>
              <a:t> </a:t>
            </a:r>
            <a:r>
              <a:rPr dirty="0" err="1"/>
              <a:t>vous</a:t>
            </a:r>
            <a:r>
              <a:rPr dirty="0"/>
              <a:t> </a:t>
            </a:r>
            <a:r>
              <a:rPr dirty="0" err="1"/>
              <a:t>êtes</a:t>
            </a:r>
            <a:r>
              <a:rPr dirty="0"/>
              <a:t> en </a:t>
            </a:r>
            <a:r>
              <a:rPr dirty="0" err="1"/>
              <a:t>mesure</a:t>
            </a:r>
            <a:r>
              <a:rPr dirty="0"/>
              <a:t> de faire face à </a:t>
            </a:r>
            <a:r>
              <a:rPr dirty="0" err="1"/>
              <a:t>une</a:t>
            </a:r>
            <a:r>
              <a:rPr dirty="0"/>
              <a:t> situation </a:t>
            </a:r>
            <a:r>
              <a:rPr dirty="0" err="1"/>
              <a:t>d'urgence</a:t>
            </a:r>
            <a:r>
              <a:rPr dirty="0"/>
              <a:t> </a:t>
            </a:r>
            <a:r>
              <a:rPr dirty="0" err="1"/>
              <a:t>particulière</a:t>
            </a:r>
            <a:r>
              <a:rPr dirty="0"/>
              <a:t> avec les </a:t>
            </a:r>
            <a:r>
              <a:rPr dirty="0" err="1"/>
              <a:t>ressources</a:t>
            </a:r>
            <a:r>
              <a:rPr dirty="0"/>
              <a:t> </a:t>
            </a:r>
            <a:r>
              <a:rPr dirty="0" err="1"/>
              <a:t>dont</a:t>
            </a:r>
            <a:r>
              <a:rPr dirty="0"/>
              <a:t> </a:t>
            </a:r>
            <a:r>
              <a:rPr dirty="0" err="1"/>
              <a:t>vous</a:t>
            </a:r>
            <a:r>
              <a:rPr dirty="0"/>
              <a:t> </a:t>
            </a:r>
            <a:r>
              <a:rPr dirty="0" err="1"/>
              <a:t>disposez</a:t>
            </a:r>
            <a:r>
              <a:rPr dirty="0"/>
              <a:t> déjà. </a:t>
            </a:r>
            <a:r>
              <a:rPr dirty="0" err="1"/>
              <a:t>Cela</a:t>
            </a:r>
            <a:r>
              <a:rPr dirty="0"/>
              <a:t> </a:t>
            </a:r>
            <a:r>
              <a:rPr dirty="0" err="1"/>
              <a:t>signifie</a:t>
            </a:r>
            <a:r>
              <a:rPr dirty="0"/>
              <a:t> </a:t>
            </a:r>
            <a:r>
              <a:rPr dirty="0" err="1"/>
              <a:t>que</a:t>
            </a:r>
            <a:r>
              <a:rPr dirty="0"/>
              <a:t> les </a:t>
            </a:r>
            <a:r>
              <a:rPr dirty="0" err="1"/>
              <a:t>ressources</a:t>
            </a:r>
            <a:r>
              <a:rPr dirty="0"/>
              <a:t> </a:t>
            </a:r>
            <a:r>
              <a:rPr dirty="0" err="1"/>
              <a:t>que</a:t>
            </a:r>
            <a:r>
              <a:rPr dirty="0"/>
              <a:t> </a:t>
            </a:r>
            <a:r>
              <a:rPr dirty="0" err="1"/>
              <a:t>vous</a:t>
            </a:r>
            <a:r>
              <a:rPr dirty="0"/>
              <a:t> </a:t>
            </a:r>
            <a:r>
              <a:rPr dirty="0" err="1"/>
              <a:t>utilisez</a:t>
            </a:r>
            <a:r>
              <a:rPr dirty="0"/>
              <a:t> pour faire face à </a:t>
            </a:r>
            <a:r>
              <a:rPr dirty="0" err="1"/>
              <a:t>une</a:t>
            </a:r>
            <a:r>
              <a:rPr dirty="0"/>
              <a:t> situation </a:t>
            </a:r>
            <a:r>
              <a:rPr dirty="0" err="1"/>
              <a:t>d'urgence</a:t>
            </a:r>
            <a:r>
              <a:rPr dirty="0"/>
              <a:t> </a:t>
            </a:r>
            <a:r>
              <a:rPr dirty="0" err="1"/>
              <a:t>sont</a:t>
            </a:r>
            <a:r>
              <a:rPr dirty="0"/>
              <a:t> </a:t>
            </a:r>
            <a:r>
              <a:rPr dirty="0" err="1"/>
              <a:t>adéquates</a:t>
            </a:r>
            <a:r>
              <a:rPr dirty="0"/>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noRot="1" noChangeAspect="1"/>
          </p:cNvSpPr>
          <p:nvPr>
            <p:ph type="sldImg"/>
          </p:nvPr>
        </p:nvSpPr>
        <p:spPr>
          <a:prstGeom prst="rect">
            <a:avLst/>
          </a:prstGeom>
        </p:spPr>
        <p:txBody>
          <a:bodyPr/>
          <a:lstStyle/>
          <a:p>
            <a:endParaRPr/>
          </a:p>
        </p:txBody>
      </p:sp>
      <p:sp>
        <p:nvSpPr>
          <p:cNvPr id="138" name="Shape 138"/>
          <p:cNvSpPr>
            <a:spLocks noGrp="1"/>
          </p:cNvSpPr>
          <p:nvPr>
            <p:ph type="body" sz="quarter" idx="1"/>
          </p:nvPr>
        </p:nvSpPr>
        <p:spPr>
          <a:prstGeom prst="rect">
            <a:avLst/>
          </a:prstGeom>
        </p:spPr>
        <p:txBody>
          <a:bodyPr/>
          <a:lstStyle/>
          <a:p>
            <a:pPr marL="171450" indent="-171450">
              <a:buSzPct val="100000"/>
              <a:buFont typeface="Arial"/>
              <a:buChar char="•"/>
            </a:pPr>
            <a:r>
              <a:t>Il est nécessaire de mettre en œuvre un effort délibéré, d'être proactif à tous les niveaux et par toutes les administrations (</a:t>
            </a:r>
            <a:r>
              <a:rPr b="1"/>
              <a:t>stratégie proactive</a:t>
            </a:r>
            <a:r>
              <a:t>). Cela dépend de la capacité à anticiper l'urgence. Ces efforts comprennent la mise en place d'un plan de préparation, le prépositionnement des ressources médicales et l'assurance que le personnel est prêt (capacité). Cette approche peut permettre au système ou à l'établissement de santé de contenir la poussée et d'en réduire l'impact. </a:t>
            </a:r>
          </a:p>
          <a:p>
            <a:pPr marL="171450" indent="-171450">
              <a:buSzPct val="100000"/>
              <a:buFont typeface="Arial"/>
              <a:buChar char="•"/>
            </a:pPr>
            <a:r>
              <a:t>Quels que soient les plans et mesures mis en place, les gestionnaires des urgences de santé publique seront très certainement pris par surprise à certains moments ; une </a:t>
            </a:r>
            <a:r>
              <a:rPr b="1"/>
              <a:t>stratégie réactive</a:t>
            </a:r>
            <a:r>
              <a:t> sera nécessaire ; elle comprendra une mobilisation rapide des ressources (de préférence locales) pour contenir l'urgence sanitaire en attendant un soutien supplémentaire. Cette stratégie exigeait que le personnel de santé ait une connaissance minimale de l'onde de tempête et qu'il puisse faire quelque chose pour la contenir, p. ex. une fusillade massive, un tremblement de terre, etc.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prstGeom prst="rect">
            <a:avLst/>
          </a:prstGeom>
        </p:spPr>
        <p:txBody>
          <a:bodyPr/>
          <a:lstStyle/>
          <a:p>
            <a:endParaRPr/>
          </a:p>
        </p:txBody>
      </p:sp>
      <p:sp>
        <p:nvSpPr>
          <p:cNvPr id="161" name="Shape 161"/>
          <p:cNvSpPr>
            <a:spLocks noGrp="1"/>
          </p:cNvSpPr>
          <p:nvPr>
            <p:ph type="body" sz="quarter" idx="1"/>
          </p:nvPr>
        </p:nvSpPr>
        <p:spPr>
          <a:prstGeom prst="rect">
            <a:avLst/>
          </a:prstGeom>
        </p:spPr>
        <p:txBody>
          <a:bodyPr/>
          <a:lstStyle/>
          <a:p>
            <a:r>
              <a:t>Une " ressource ", comme on l'appelle ici, est tout ce qui a de la valeur ou de l'utilité dans la gestion des urgences. Cela comprend les gens, la formation, l'équipement, les installations, le matériel et l'argent. Les questions pertinentes à poser sont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BE" dirty="0"/>
          </a:p>
        </p:txBody>
      </p:sp>
      <p:sp>
        <p:nvSpPr>
          <p:cNvPr id="4" name="Espace réservé du numéro de diapositive 3"/>
          <p:cNvSpPr>
            <a:spLocks noGrp="1"/>
          </p:cNvSpPr>
          <p:nvPr>
            <p:ph type="sldNum" sz="quarter" idx="10"/>
          </p:nvPr>
        </p:nvSpPr>
        <p:spPr/>
        <p:txBody>
          <a:bodyPr/>
          <a:lstStyle/>
          <a:p>
            <a:fld id="{B9CED222-956A-4C8C-ACF6-AADF05608A06}" type="slidenum">
              <a:rPr lang="en-AU" smtClean="0"/>
              <a:t>8</a:t>
            </a:fld>
            <a:endParaRPr lang="en-AU"/>
          </a:p>
        </p:txBody>
      </p:sp>
    </p:spTree>
    <p:extLst>
      <p:ext uri="{BB962C8B-B14F-4D97-AF65-F5344CB8AC3E}">
        <p14:creationId xmlns:p14="http://schemas.microsoft.com/office/powerpoint/2010/main" val="1918431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Shape 168"/>
          <p:cNvSpPr>
            <a:spLocks noGrp="1" noRot="1" noChangeAspect="1"/>
          </p:cNvSpPr>
          <p:nvPr>
            <p:ph type="sldImg"/>
          </p:nvPr>
        </p:nvSpPr>
        <p:spPr>
          <a:prstGeom prst="rect">
            <a:avLst/>
          </a:prstGeom>
        </p:spPr>
        <p:txBody>
          <a:bodyPr/>
          <a:lstStyle/>
          <a:p>
            <a:endParaRPr/>
          </a:p>
        </p:txBody>
      </p:sp>
      <p:sp>
        <p:nvSpPr>
          <p:cNvPr id="169" name="Shape 169"/>
          <p:cNvSpPr>
            <a:spLocks noGrp="1"/>
          </p:cNvSpPr>
          <p:nvPr>
            <p:ph type="body" sz="quarter" idx="1"/>
          </p:nvPr>
        </p:nvSpPr>
        <p:spPr>
          <a:prstGeom prst="rect">
            <a:avLst/>
          </a:prstGeom>
        </p:spPr>
        <p:txBody>
          <a:bodyPr/>
          <a:lstStyle/>
          <a:p>
            <a:pPr>
              <a:spcBef>
                <a:spcPts val="1200"/>
              </a:spcBef>
              <a:defRPr sz="2400" i="1">
                <a:latin typeface="Verdana"/>
                <a:ea typeface="Verdana"/>
                <a:cs typeface="Verdana"/>
                <a:sym typeface="Verdana"/>
              </a:defRPr>
            </a:pPr>
            <a:r>
              <a:rPr dirty="0" err="1"/>
              <a:t>Poursuivre</a:t>
            </a:r>
            <a:r>
              <a:rPr dirty="0"/>
              <a:t> </a:t>
            </a:r>
            <a:r>
              <a:rPr dirty="0" err="1"/>
              <a:t>l'</a:t>
            </a:r>
            <a:r>
              <a:rPr b="1" dirty="0" err="1"/>
              <a:t>étude</a:t>
            </a:r>
            <a:r>
              <a:rPr b="1" dirty="0"/>
              <a:t> de </a:t>
            </a:r>
            <a:r>
              <a:rPr b="1" dirty="0" err="1"/>
              <a:t>cas</a:t>
            </a:r>
            <a:r>
              <a:rPr dirty="0"/>
              <a:t> </a:t>
            </a:r>
            <a:r>
              <a:rPr dirty="0" err="1"/>
              <a:t>sur</a:t>
            </a:r>
            <a:r>
              <a:rPr dirty="0"/>
              <a:t> la FVR </a:t>
            </a:r>
            <a:r>
              <a:rPr dirty="0" err="1"/>
              <a:t>dans</a:t>
            </a:r>
            <a:r>
              <a:rPr dirty="0"/>
              <a:t> le cadre du eLearning</a:t>
            </a:r>
          </a:p>
          <a:p>
            <a:pPr marL="457200" indent="-457200">
              <a:spcBef>
                <a:spcPts val="600"/>
              </a:spcBef>
              <a:buSzPct val="100000"/>
              <a:buAutoNum type="arabicPeriod"/>
              <a:defRPr sz="2400">
                <a:latin typeface="Verdana"/>
                <a:ea typeface="Verdana"/>
                <a:cs typeface="Verdana"/>
                <a:sym typeface="Verdana"/>
              </a:defRPr>
            </a:pPr>
            <a:r>
              <a:rPr dirty="0" err="1"/>
              <a:t>Utilisez</a:t>
            </a:r>
            <a:r>
              <a:rPr dirty="0"/>
              <a:t> les 3 </a:t>
            </a:r>
            <a:r>
              <a:rPr dirty="0" err="1"/>
              <a:t>groupes</a:t>
            </a:r>
            <a:r>
              <a:rPr dirty="0"/>
              <a:t> </a:t>
            </a:r>
            <a:r>
              <a:rPr dirty="0" err="1"/>
              <a:t>précédents</a:t>
            </a:r>
            <a:r>
              <a:rPr dirty="0"/>
              <a:t> </a:t>
            </a:r>
          </a:p>
          <a:p>
            <a:pPr marL="914400" lvl="1" indent="-457200">
              <a:spcBef>
                <a:spcPts val="600"/>
              </a:spcBef>
              <a:buSzPct val="100000"/>
              <a:buAutoNum type="arabicPeriod"/>
              <a:defRPr sz="2400">
                <a:latin typeface="Verdana"/>
                <a:ea typeface="Verdana"/>
                <a:cs typeface="Verdana"/>
                <a:sym typeface="Verdana"/>
              </a:defRPr>
            </a:pPr>
            <a:r>
              <a:rPr dirty="0" err="1"/>
              <a:t>Groupe</a:t>
            </a:r>
            <a:r>
              <a:rPr dirty="0"/>
              <a:t> A : </a:t>
            </a:r>
            <a:r>
              <a:rPr dirty="0" err="1"/>
              <a:t>Hôpital</a:t>
            </a:r>
            <a:endParaRPr dirty="0"/>
          </a:p>
          <a:p>
            <a:pPr marL="914400" lvl="1" indent="-457200">
              <a:spcBef>
                <a:spcPts val="600"/>
              </a:spcBef>
              <a:buSzPct val="100000"/>
              <a:buAutoNum type="arabicPeriod"/>
              <a:defRPr sz="2400">
                <a:latin typeface="Verdana"/>
                <a:ea typeface="Verdana"/>
                <a:cs typeface="Verdana"/>
                <a:sym typeface="Verdana"/>
              </a:defRPr>
            </a:pPr>
            <a:r>
              <a:rPr dirty="0" err="1"/>
              <a:t>Groupe</a:t>
            </a:r>
            <a:r>
              <a:rPr dirty="0"/>
              <a:t> B : </a:t>
            </a:r>
            <a:r>
              <a:rPr dirty="0" err="1"/>
              <a:t>Régional</a:t>
            </a:r>
            <a:endParaRPr dirty="0"/>
          </a:p>
          <a:p>
            <a:pPr marL="914400" lvl="1" indent="-457200">
              <a:spcBef>
                <a:spcPts val="600"/>
              </a:spcBef>
              <a:buSzPct val="100000"/>
              <a:buAutoNum type="arabicPeriod"/>
              <a:defRPr sz="2400">
                <a:latin typeface="Verdana"/>
                <a:ea typeface="Verdana"/>
                <a:cs typeface="Verdana"/>
                <a:sym typeface="Verdana"/>
              </a:defRPr>
            </a:pPr>
            <a:r>
              <a:rPr dirty="0" err="1"/>
              <a:t>Groupe</a:t>
            </a:r>
            <a:r>
              <a:rPr dirty="0"/>
              <a:t> C : National</a:t>
            </a:r>
          </a:p>
          <a:p>
            <a:pPr marL="457200" indent="-457200">
              <a:spcBef>
                <a:spcPts val="600"/>
              </a:spcBef>
              <a:buSzPct val="100000"/>
              <a:buAutoNum type="arabicPeriod"/>
              <a:defRPr sz="2400">
                <a:latin typeface="Verdana"/>
                <a:ea typeface="Verdana"/>
                <a:cs typeface="Verdana"/>
                <a:sym typeface="Verdana"/>
              </a:defRPr>
            </a:pPr>
            <a:r>
              <a:rPr dirty="0" err="1"/>
              <a:t>Chaque</a:t>
            </a:r>
            <a:r>
              <a:rPr dirty="0"/>
              <a:t> </a:t>
            </a:r>
            <a:r>
              <a:rPr dirty="0" err="1"/>
              <a:t>groupe</a:t>
            </a:r>
            <a:r>
              <a:rPr dirty="0"/>
              <a:t> a </a:t>
            </a:r>
            <a:r>
              <a:rPr dirty="0" err="1"/>
              <a:t>rassemblé</a:t>
            </a:r>
            <a:r>
              <a:rPr dirty="0"/>
              <a:t> de </a:t>
            </a:r>
            <a:r>
              <a:rPr dirty="0" err="1"/>
              <a:t>manière</a:t>
            </a:r>
            <a:r>
              <a:rPr dirty="0"/>
              <a:t> </a:t>
            </a:r>
            <a:r>
              <a:rPr dirty="0" err="1"/>
              <a:t>indépendante</a:t>
            </a:r>
            <a:r>
              <a:rPr dirty="0"/>
              <a:t> les </a:t>
            </a:r>
            <a:r>
              <a:rPr b="1" dirty="0" err="1"/>
              <a:t>médicaments</a:t>
            </a:r>
            <a:r>
              <a:rPr b="1" dirty="0"/>
              <a:t>, le </a:t>
            </a:r>
            <a:r>
              <a:rPr b="1" dirty="0" err="1"/>
              <a:t>matériel</a:t>
            </a:r>
            <a:r>
              <a:rPr b="1" dirty="0"/>
              <a:t> </a:t>
            </a:r>
            <a:r>
              <a:rPr b="1" dirty="0" err="1"/>
              <a:t>médical</a:t>
            </a:r>
            <a:r>
              <a:rPr b="1" dirty="0"/>
              <a:t> </a:t>
            </a:r>
            <a:r>
              <a:rPr b="1" dirty="0" err="1"/>
              <a:t>consommable</a:t>
            </a:r>
            <a:r>
              <a:rPr b="1" dirty="0"/>
              <a:t> et la </a:t>
            </a:r>
            <a:r>
              <a:rPr b="1" dirty="0" err="1"/>
              <a:t>logistique</a:t>
            </a:r>
            <a:r>
              <a:rPr b="1" dirty="0"/>
              <a:t> </a:t>
            </a:r>
            <a:r>
              <a:rPr dirty="0" err="1"/>
              <a:t>nécessaires</a:t>
            </a:r>
            <a:r>
              <a:rPr dirty="0"/>
              <a:t> à la </a:t>
            </a:r>
            <a:r>
              <a:rPr dirty="0" err="1"/>
              <a:t>gestion</a:t>
            </a:r>
            <a:r>
              <a:rPr dirty="0"/>
              <a:t> de la FVR à son </a:t>
            </a:r>
            <a:r>
              <a:rPr dirty="0" err="1"/>
              <a:t>niveau</a:t>
            </a:r>
            <a:r>
              <a:rPr dirty="0"/>
              <a:t>.</a:t>
            </a:r>
          </a:p>
          <a:p>
            <a:pPr marL="457200" indent="-457200">
              <a:spcBef>
                <a:spcPts val="600"/>
              </a:spcBef>
              <a:buSzPct val="100000"/>
              <a:buAutoNum type="arabicPeriod"/>
              <a:defRPr sz="2400">
                <a:latin typeface="Verdana"/>
                <a:ea typeface="Verdana"/>
                <a:cs typeface="Verdana"/>
                <a:sym typeface="Verdana"/>
              </a:defRPr>
            </a:pPr>
            <a:r>
              <a:rPr dirty="0" err="1"/>
              <a:t>Chaque</a:t>
            </a:r>
            <a:r>
              <a:rPr dirty="0"/>
              <a:t> </a:t>
            </a:r>
            <a:r>
              <a:rPr dirty="0" err="1"/>
              <a:t>groupe</a:t>
            </a:r>
            <a:r>
              <a:rPr dirty="0"/>
              <a:t> a </a:t>
            </a:r>
            <a:r>
              <a:rPr dirty="0" err="1"/>
              <a:t>rassemblé</a:t>
            </a:r>
            <a:r>
              <a:rPr dirty="0"/>
              <a:t> de </a:t>
            </a:r>
            <a:r>
              <a:rPr dirty="0" err="1"/>
              <a:t>façon</a:t>
            </a:r>
            <a:r>
              <a:rPr dirty="0"/>
              <a:t> </a:t>
            </a:r>
            <a:r>
              <a:rPr dirty="0" err="1"/>
              <a:t>indépendante</a:t>
            </a:r>
            <a:r>
              <a:rPr dirty="0"/>
              <a:t> les </a:t>
            </a:r>
            <a:r>
              <a:rPr b="1" dirty="0" err="1"/>
              <a:t>ressources</a:t>
            </a:r>
            <a:r>
              <a:rPr b="1" dirty="0"/>
              <a:t> </a:t>
            </a:r>
            <a:r>
              <a:rPr b="1" dirty="0" err="1"/>
              <a:t>humaines</a:t>
            </a:r>
            <a:r>
              <a:rPr b="1" dirty="0"/>
              <a:t> </a:t>
            </a:r>
            <a:r>
              <a:rPr b="1" dirty="0" err="1"/>
              <a:t>nécessaires</a:t>
            </a:r>
            <a:r>
              <a:rPr b="1" dirty="0"/>
              <a:t> pour </a:t>
            </a:r>
            <a:r>
              <a:rPr b="1" dirty="0" err="1"/>
              <a:t>gérer</a:t>
            </a:r>
            <a:r>
              <a:rPr b="1" dirty="0"/>
              <a:t> </a:t>
            </a:r>
            <a:r>
              <a:rPr b="1" dirty="0" err="1"/>
              <a:t>efficacement</a:t>
            </a:r>
            <a:r>
              <a:rPr b="1" dirty="0"/>
              <a:t> </a:t>
            </a:r>
            <a:r>
              <a:rPr b="1" dirty="0" err="1"/>
              <a:t>l'éclosion</a:t>
            </a:r>
            <a:r>
              <a:rPr b="1" dirty="0"/>
              <a:t>. </a:t>
            </a:r>
          </a:p>
          <a:p>
            <a:pPr marL="457200" indent="-457200">
              <a:spcBef>
                <a:spcPts val="600"/>
              </a:spcBef>
              <a:buSzPct val="100000"/>
              <a:buAutoNum type="arabicPeriod"/>
              <a:defRPr sz="2400">
                <a:latin typeface="Verdana"/>
                <a:ea typeface="Verdana"/>
                <a:cs typeface="Verdana"/>
                <a:sym typeface="Verdana"/>
              </a:defRPr>
            </a:pPr>
            <a:r>
              <a:rPr dirty="0" err="1"/>
              <a:t>Présentation</a:t>
            </a:r>
            <a:r>
              <a:rPr dirty="0"/>
              <a:t> et discussions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BE"/>
          </a:p>
        </p:txBody>
      </p:sp>
      <p:sp>
        <p:nvSpPr>
          <p:cNvPr id="4" name="Espace réservé de la date 3"/>
          <p:cNvSpPr>
            <a:spLocks noGrp="1"/>
          </p:cNvSpPr>
          <p:nvPr>
            <p:ph type="dt" sz="half" idx="10"/>
          </p:nvPr>
        </p:nvSpPr>
        <p:spPr/>
        <p:txBody>
          <a:bodyPr/>
          <a:lstStyle/>
          <a:p>
            <a:fld id="{8C61A301-DBC9-40CC-9D5E-8F45A6A016B4}" type="datetimeFigureOut">
              <a:rPr lang="fr-BE" smtClean="0"/>
              <a:t>30-09-19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361725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C61A301-DBC9-40CC-9D5E-8F45A6A016B4}" type="datetimeFigureOut">
              <a:rPr lang="fr-BE" smtClean="0"/>
              <a:t>30-09-19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3997481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C61A301-DBC9-40CC-9D5E-8F45A6A016B4}" type="datetimeFigureOut">
              <a:rPr lang="fr-BE" smtClean="0"/>
              <a:t>30-09-19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9191325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1_Two Content">
    <p:spTree>
      <p:nvGrpSpPr>
        <p:cNvPr id="1" name=""/>
        <p:cNvGrpSpPr/>
        <p:nvPr/>
      </p:nvGrpSpPr>
      <p:grpSpPr>
        <a:xfrm>
          <a:off x="0" y="0"/>
          <a:ext cx="0" cy="0"/>
          <a:chOff x="0" y="0"/>
          <a:chExt cx="0" cy="0"/>
        </a:xfrm>
      </p:grpSpPr>
      <p:sp>
        <p:nvSpPr>
          <p:cNvPr id="55" name="Rectangle 8"/>
          <p:cNvSpPr/>
          <p:nvPr/>
        </p:nvSpPr>
        <p:spPr>
          <a:xfrm>
            <a:off x="0" y="6605517"/>
            <a:ext cx="9144000" cy="266133"/>
          </a:xfrm>
          <a:prstGeom prst="rect">
            <a:avLst/>
          </a:prstGeom>
          <a:solidFill>
            <a:srgbClr val="3FCBDA"/>
          </a:solidFill>
          <a:ln w="12700">
            <a:miter lim="400000"/>
          </a:ln>
        </p:spPr>
        <p:txBody>
          <a:bodyPr lIns="45719" rIns="45719" anchor="ctr"/>
          <a:lstStyle/>
          <a:p>
            <a:pPr algn="ctr">
              <a:defRPr sz="1200" b="1">
                <a:solidFill>
                  <a:srgbClr val="FFFFFF"/>
                </a:solidFill>
              </a:defRPr>
            </a:pPr>
            <a:endParaRPr/>
          </a:p>
        </p:txBody>
      </p:sp>
      <p:sp>
        <p:nvSpPr>
          <p:cNvPr id="56" name="Rectangle 9"/>
          <p:cNvSpPr/>
          <p:nvPr/>
        </p:nvSpPr>
        <p:spPr>
          <a:xfrm>
            <a:off x="0" y="6524970"/>
            <a:ext cx="9144000" cy="333031"/>
          </a:xfrm>
          <a:prstGeom prst="rect">
            <a:avLst/>
          </a:prstGeom>
          <a:solidFill>
            <a:srgbClr val="3FCBDA"/>
          </a:solidFill>
          <a:ln w="12700">
            <a:miter lim="400000"/>
          </a:ln>
        </p:spPr>
        <p:txBody>
          <a:bodyPr lIns="45719" rIns="45719" anchor="ctr"/>
          <a:lstStyle/>
          <a:p>
            <a:pPr algn="ctr">
              <a:defRPr>
                <a:solidFill>
                  <a:srgbClr val="FFFFFF"/>
                </a:solidFill>
              </a:defRPr>
            </a:pPr>
            <a:endParaRPr/>
          </a:p>
        </p:txBody>
      </p:sp>
      <p:sp>
        <p:nvSpPr>
          <p:cNvPr id="57" name="Footer Placeholder 4"/>
          <p:cNvSpPr txBox="1"/>
          <p:nvPr/>
        </p:nvSpPr>
        <p:spPr>
          <a:xfrm>
            <a:off x="0" y="6642484"/>
            <a:ext cx="8604281" cy="27699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spAutoFit/>
          </a:bodyPr>
          <a:lstStyle/>
          <a:p>
            <a:pPr>
              <a:defRPr sz="1200" b="1">
                <a:solidFill>
                  <a:srgbClr val="FFFFFF"/>
                </a:solidFill>
              </a:defRPr>
            </a:pPr>
            <a:r>
              <a:t>© 2019 - Institut Régional de Santé Publique – Communication and Coordination </a:t>
            </a:r>
          </a:p>
        </p:txBody>
      </p:sp>
      <p:sp>
        <p:nvSpPr>
          <p:cNvPr id="58" name="Slide Number"/>
          <p:cNvSpPr txBox="1">
            <a:spLocks noGrp="1"/>
          </p:cNvSpPr>
          <p:nvPr>
            <p:ph type="sldNum" sz="quarter" idx="2"/>
          </p:nvPr>
        </p:nvSpPr>
        <p:spPr>
          <a:xfrm>
            <a:off x="8756927" y="6542922"/>
            <a:ext cx="240626" cy="281941"/>
          </a:xfrm>
          <a:prstGeom prst="rect">
            <a:avLst/>
          </a:prstGeom>
        </p:spPr>
        <p:txBody>
          <a:bodyPr/>
          <a:lstStyle/>
          <a:p>
            <a:fld id="{86CB4B4D-7CA3-9044-876B-883B54F8677D}" type="slidenum">
              <a:t>‹N°›</a:t>
            </a:fld>
            <a:endParaRPr/>
          </a:p>
        </p:txBody>
      </p:sp>
      <p:sp>
        <p:nvSpPr>
          <p:cNvPr id="59" name="Title Text"/>
          <p:cNvSpPr txBox="1">
            <a:spLocks noGrp="1"/>
          </p:cNvSpPr>
          <p:nvPr>
            <p:ph type="title"/>
          </p:nvPr>
        </p:nvSpPr>
        <p:spPr>
          <a:xfrm>
            <a:off x="628650" y="365125"/>
            <a:ext cx="7886700" cy="1354494"/>
          </a:xfrm>
          <a:prstGeom prst="rect">
            <a:avLst/>
          </a:prstGeom>
        </p:spPr>
        <p:txBody>
          <a:bodyPr/>
          <a:lstStyle/>
          <a:p>
            <a:r>
              <a:t>Title Text</a:t>
            </a:r>
          </a:p>
        </p:txBody>
      </p:sp>
      <p:sp>
        <p:nvSpPr>
          <p:cNvPr id="60" name="Body Level One…"/>
          <p:cNvSpPr txBox="1">
            <a:spLocks noGrp="1"/>
          </p:cNvSpPr>
          <p:nvPr>
            <p:ph type="body" sz="half" idx="1"/>
          </p:nvPr>
        </p:nvSpPr>
        <p:spPr>
          <a:xfrm>
            <a:off x="628650" y="1825625"/>
            <a:ext cx="38862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Tree>
    <p:extLst>
      <p:ext uri="{BB962C8B-B14F-4D97-AF65-F5344CB8AC3E}">
        <p14:creationId xmlns:p14="http://schemas.microsoft.com/office/powerpoint/2010/main" val="4201457855"/>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10"/>
          </p:nvPr>
        </p:nvSpPr>
        <p:spPr/>
        <p:txBody>
          <a:bodyPr/>
          <a:lstStyle/>
          <a:p>
            <a:fld id="{8C61A301-DBC9-40CC-9D5E-8F45A6A016B4}" type="datetimeFigureOut">
              <a:rPr lang="fr-BE" smtClean="0"/>
              <a:t>30-09-19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261783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C61A301-DBC9-40CC-9D5E-8F45A6A016B4}" type="datetimeFigureOut">
              <a:rPr lang="fr-BE" smtClean="0"/>
              <a:t>30-09-19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1204691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e la date 4"/>
          <p:cNvSpPr>
            <a:spLocks noGrp="1"/>
          </p:cNvSpPr>
          <p:nvPr>
            <p:ph type="dt" sz="half" idx="10"/>
          </p:nvPr>
        </p:nvSpPr>
        <p:spPr/>
        <p:txBody>
          <a:bodyPr/>
          <a:lstStyle/>
          <a:p>
            <a:fld id="{8C61A301-DBC9-40CC-9D5E-8F45A6A016B4}" type="datetimeFigureOut">
              <a:rPr lang="fr-BE" smtClean="0"/>
              <a:t>30-09-19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151008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Espace réservé de la date 6"/>
          <p:cNvSpPr>
            <a:spLocks noGrp="1"/>
          </p:cNvSpPr>
          <p:nvPr>
            <p:ph type="dt" sz="half" idx="10"/>
          </p:nvPr>
        </p:nvSpPr>
        <p:spPr/>
        <p:txBody>
          <a:bodyPr/>
          <a:lstStyle/>
          <a:p>
            <a:fld id="{8C61A301-DBC9-40CC-9D5E-8F45A6A016B4}" type="datetimeFigureOut">
              <a:rPr lang="fr-BE" smtClean="0"/>
              <a:t>30-09-19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3802435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BE"/>
          </a:p>
        </p:txBody>
      </p:sp>
      <p:sp>
        <p:nvSpPr>
          <p:cNvPr id="3" name="Espace réservé de la date 2"/>
          <p:cNvSpPr>
            <a:spLocks noGrp="1"/>
          </p:cNvSpPr>
          <p:nvPr>
            <p:ph type="dt" sz="half" idx="10"/>
          </p:nvPr>
        </p:nvSpPr>
        <p:spPr/>
        <p:txBody>
          <a:bodyPr/>
          <a:lstStyle/>
          <a:p>
            <a:fld id="{8C61A301-DBC9-40CC-9D5E-8F45A6A016B4}" type="datetimeFigureOut">
              <a:rPr lang="fr-BE" smtClean="0"/>
              <a:t>30-09-19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975091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C61A301-DBC9-40CC-9D5E-8F45A6A016B4}" type="datetimeFigureOut">
              <a:rPr lang="fr-BE" smtClean="0"/>
              <a:t>30-09-19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7580824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C61A301-DBC9-40CC-9D5E-8F45A6A016B4}" type="datetimeFigureOut">
              <a:rPr lang="fr-BE" smtClean="0"/>
              <a:t>30-09-19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15424574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C61A301-DBC9-40CC-9D5E-8F45A6A016B4}" type="datetimeFigureOut">
              <a:rPr lang="fr-BE" smtClean="0"/>
              <a:t>30-09-19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D278188D-B170-4CEA-99EA-E42F68B54D2B}" type="slidenum">
              <a:rPr lang="fr-BE" smtClean="0"/>
              <a:t>‹N°›</a:t>
            </a:fld>
            <a:endParaRPr lang="fr-BE"/>
          </a:p>
        </p:txBody>
      </p:sp>
    </p:spTree>
    <p:extLst>
      <p:ext uri="{BB962C8B-B14F-4D97-AF65-F5344CB8AC3E}">
        <p14:creationId xmlns:p14="http://schemas.microsoft.com/office/powerpoint/2010/main" val="2444896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BE"/>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61A301-DBC9-40CC-9D5E-8F45A6A016B4}" type="datetimeFigureOut">
              <a:rPr lang="fr-BE" smtClean="0"/>
              <a:t>30-09-19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78188D-B170-4CEA-99EA-E42F68B54D2B}" type="slidenum">
              <a:rPr lang="fr-BE" smtClean="0"/>
              <a:t>‹N°›</a:t>
            </a:fld>
            <a:endParaRPr lang="fr-BE"/>
          </a:p>
        </p:txBody>
      </p:sp>
    </p:spTree>
    <p:extLst>
      <p:ext uri="{BB962C8B-B14F-4D97-AF65-F5344CB8AC3E}">
        <p14:creationId xmlns:p14="http://schemas.microsoft.com/office/powerpoint/2010/main" val="583876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Rectangle 7"/>
          <p:cNvSpPr/>
          <p:nvPr/>
        </p:nvSpPr>
        <p:spPr>
          <a:xfrm>
            <a:off x="0" y="-2"/>
            <a:ext cx="9144000" cy="1749780"/>
          </a:xfrm>
          <a:prstGeom prst="rect">
            <a:avLst/>
          </a:prstGeom>
          <a:solidFill>
            <a:srgbClr val="6EB9FC"/>
          </a:solidFill>
          <a:ln w="12700">
            <a:miter lim="400000"/>
          </a:ln>
        </p:spPr>
        <p:txBody>
          <a:bodyPr lIns="45719" rIns="45719" anchor="ctr"/>
          <a:lstStyle/>
          <a:p>
            <a:pPr algn="ctr">
              <a:defRPr>
                <a:solidFill>
                  <a:srgbClr val="FFFFFF"/>
                </a:solidFill>
              </a:defRPr>
            </a:pPr>
            <a:endParaRPr/>
          </a:p>
        </p:txBody>
      </p:sp>
      <p:sp>
        <p:nvSpPr>
          <p:cNvPr id="95" name="Title 14"/>
          <p:cNvSpPr txBox="1"/>
          <p:nvPr/>
        </p:nvSpPr>
        <p:spPr>
          <a:xfrm>
            <a:off x="404734" y="-295216"/>
            <a:ext cx="8001001" cy="15881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b">
            <a:spAutoFit/>
          </a:bodyPr>
          <a:lstStyle>
            <a:lvl1pPr algn="ctr">
              <a:lnSpc>
                <a:spcPct val="90000"/>
              </a:lnSpc>
              <a:defRPr sz="5400">
                <a:solidFill>
                  <a:srgbClr val="FFFFFF"/>
                </a:solidFill>
                <a:latin typeface="Segoe UI Light"/>
                <a:ea typeface="Segoe UI Light"/>
                <a:cs typeface="Segoe UI Light"/>
                <a:sym typeface="Segoe UI Light"/>
              </a:defRPr>
            </a:lvl1pPr>
          </a:lstStyle>
          <a:p>
            <a:r>
              <a:t>Communication et coordination</a:t>
            </a:r>
          </a:p>
        </p:txBody>
      </p:sp>
      <p:sp>
        <p:nvSpPr>
          <p:cNvPr id="96" name="Title 1"/>
          <p:cNvSpPr txBox="1">
            <a:spLocks noGrp="1"/>
          </p:cNvSpPr>
          <p:nvPr>
            <p:ph type="ctrTitle"/>
          </p:nvPr>
        </p:nvSpPr>
        <p:spPr>
          <a:xfrm>
            <a:off x="1143000" y="2236423"/>
            <a:ext cx="6858001" cy="2664179"/>
          </a:xfrm>
          <a:prstGeom prst="rect">
            <a:avLst/>
          </a:prstGeom>
        </p:spPr>
        <p:txBody>
          <a:bodyPr/>
          <a:lstStyle>
            <a:lvl1pPr>
              <a:defRPr sz="5400">
                <a:solidFill>
                  <a:srgbClr val="ED7D31"/>
                </a:solidFill>
                <a:latin typeface="Segoe UI Light"/>
                <a:ea typeface="Segoe UI Light"/>
                <a:cs typeface="Segoe UI Light"/>
                <a:sym typeface="Segoe UI Light"/>
              </a:defRPr>
            </a:lvl1pPr>
          </a:lstStyle>
          <a:p>
            <a:r>
              <a:rPr dirty="0" err="1"/>
              <a:t>Gestion</a:t>
            </a:r>
            <a:r>
              <a:rPr dirty="0"/>
              <a:t> des </a:t>
            </a:r>
            <a:r>
              <a:rPr dirty="0" smtClean="0"/>
              <a:t>Afflux </a:t>
            </a:r>
            <a:endParaRPr dirty="0"/>
          </a:p>
        </p:txBody>
      </p:sp>
    </p:spTree>
    <p:extLst>
      <p:ext uri="{BB962C8B-B14F-4D97-AF65-F5344CB8AC3E}">
        <p14:creationId xmlns:p14="http://schemas.microsoft.com/office/powerpoint/2010/main" val="24020587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itle 1"/>
          <p:cNvSpPr txBox="1">
            <a:spLocks noGrp="1"/>
          </p:cNvSpPr>
          <p:nvPr>
            <p:ph type="title"/>
          </p:nvPr>
        </p:nvSpPr>
        <p:spPr>
          <a:xfrm>
            <a:off x="646697" y="316999"/>
            <a:ext cx="7886700" cy="1354494"/>
          </a:xfrm>
          <a:prstGeom prst="rect">
            <a:avLst/>
          </a:prstGeom>
        </p:spPr>
        <p:txBody>
          <a:bodyPr/>
          <a:lstStyle/>
          <a:p>
            <a:r>
              <a:t>Définition </a:t>
            </a:r>
          </a:p>
        </p:txBody>
      </p:sp>
      <p:sp>
        <p:nvSpPr>
          <p:cNvPr id="99" name="Content Placeholder 2"/>
          <p:cNvSpPr txBox="1">
            <a:spLocks noGrp="1"/>
          </p:cNvSpPr>
          <p:nvPr>
            <p:ph type="body" sz="half" idx="1"/>
          </p:nvPr>
        </p:nvSpPr>
        <p:spPr>
          <a:xfrm>
            <a:off x="628650" y="2488535"/>
            <a:ext cx="7886700" cy="2557463"/>
          </a:xfrm>
          <a:prstGeom prst="rect">
            <a:avLst/>
          </a:prstGeom>
        </p:spPr>
        <p:txBody>
          <a:bodyPr>
            <a:noAutofit/>
          </a:bodyPr>
          <a:lstStyle>
            <a:lvl1pPr marL="257175" indent="-257175" defTabSz="685800">
              <a:spcBef>
                <a:spcPts val="500"/>
              </a:spcBef>
              <a:defRPr sz="2400"/>
            </a:lvl1pPr>
          </a:lstStyle>
          <a:p>
            <a:pPr>
              <a:lnSpc>
                <a:spcPct val="100000"/>
              </a:lnSpc>
            </a:pPr>
            <a:r>
              <a:rPr sz="2800" dirty="0" err="1">
                <a:solidFill>
                  <a:schemeClr val="tx1"/>
                </a:solidFill>
              </a:rPr>
              <a:t>Gestion</a:t>
            </a:r>
            <a:r>
              <a:rPr sz="2800" dirty="0">
                <a:solidFill>
                  <a:schemeClr val="tx1"/>
                </a:solidFill>
              </a:rPr>
              <a:t> des </a:t>
            </a:r>
            <a:r>
              <a:rPr lang="fr-BE" sz="2800" dirty="0" smtClean="0">
                <a:solidFill>
                  <a:schemeClr val="tx1"/>
                </a:solidFill>
              </a:rPr>
              <a:t>afflux</a:t>
            </a:r>
            <a:r>
              <a:rPr sz="2800" dirty="0" smtClean="0">
                <a:solidFill>
                  <a:schemeClr val="tx1"/>
                </a:solidFill>
              </a:rPr>
              <a:t> </a:t>
            </a:r>
            <a:r>
              <a:rPr sz="2800" dirty="0">
                <a:solidFill>
                  <a:schemeClr val="tx1"/>
                </a:solidFill>
              </a:rPr>
              <a:t>: </a:t>
            </a:r>
            <a:r>
              <a:rPr sz="2800" dirty="0" err="1">
                <a:solidFill>
                  <a:schemeClr val="tx1"/>
                </a:solidFill>
              </a:rPr>
              <a:t>toutes</a:t>
            </a:r>
            <a:r>
              <a:rPr sz="2800" dirty="0">
                <a:solidFill>
                  <a:schemeClr val="tx1"/>
                </a:solidFill>
              </a:rPr>
              <a:t> les </a:t>
            </a:r>
            <a:r>
              <a:rPr sz="2800" dirty="0" err="1">
                <a:solidFill>
                  <a:schemeClr val="tx1"/>
                </a:solidFill>
              </a:rPr>
              <a:t>activités</a:t>
            </a:r>
            <a:r>
              <a:rPr sz="2800" dirty="0">
                <a:solidFill>
                  <a:schemeClr val="tx1"/>
                </a:solidFill>
              </a:rPr>
              <a:t> (</a:t>
            </a:r>
            <a:r>
              <a:rPr sz="2800" dirty="0" err="1">
                <a:solidFill>
                  <a:schemeClr val="tx1"/>
                </a:solidFill>
              </a:rPr>
              <a:t>évaluation</a:t>
            </a:r>
            <a:r>
              <a:rPr sz="2800" dirty="0">
                <a:solidFill>
                  <a:schemeClr val="tx1"/>
                </a:solidFill>
              </a:rPr>
              <a:t>, </a:t>
            </a:r>
            <a:r>
              <a:rPr sz="2800" dirty="0" err="1">
                <a:solidFill>
                  <a:schemeClr val="tx1"/>
                </a:solidFill>
              </a:rPr>
              <a:t>planification</a:t>
            </a:r>
            <a:r>
              <a:rPr sz="2800" dirty="0">
                <a:solidFill>
                  <a:schemeClr val="tx1"/>
                </a:solidFill>
              </a:rPr>
              <a:t>, </a:t>
            </a:r>
            <a:r>
              <a:rPr sz="2800" dirty="0" err="1">
                <a:solidFill>
                  <a:schemeClr val="tx1"/>
                </a:solidFill>
              </a:rPr>
              <a:t>opérations</a:t>
            </a:r>
            <a:r>
              <a:rPr sz="2800" dirty="0">
                <a:solidFill>
                  <a:schemeClr val="tx1"/>
                </a:solidFill>
              </a:rPr>
              <a:t>) </a:t>
            </a:r>
            <a:r>
              <a:rPr sz="2800" dirty="0" err="1">
                <a:solidFill>
                  <a:schemeClr val="tx1"/>
                </a:solidFill>
              </a:rPr>
              <a:t>visant</a:t>
            </a:r>
            <a:r>
              <a:rPr sz="2800" dirty="0">
                <a:solidFill>
                  <a:schemeClr val="tx1"/>
                </a:solidFill>
              </a:rPr>
              <a:t> à </a:t>
            </a:r>
            <a:r>
              <a:rPr sz="2800" dirty="0" err="1">
                <a:solidFill>
                  <a:schemeClr val="tx1"/>
                </a:solidFill>
              </a:rPr>
              <a:t>améliorer</a:t>
            </a:r>
            <a:r>
              <a:rPr sz="2800" dirty="0">
                <a:solidFill>
                  <a:schemeClr val="tx1"/>
                </a:solidFill>
              </a:rPr>
              <a:t> la </a:t>
            </a:r>
            <a:r>
              <a:rPr sz="2800" dirty="0" err="1">
                <a:solidFill>
                  <a:schemeClr val="tx1"/>
                </a:solidFill>
              </a:rPr>
              <a:t>capacité</a:t>
            </a:r>
            <a:r>
              <a:rPr sz="2800" dirty="0">
                <a:solidFill>
                  <a:schemeClr val="tx1"/>
                </a:solidFill>
              </a:rPr>
              <a:t> du </a:t>
            </a:r>
            <a:r>
              <a:rPr sz="2800" dirty="0" err="1">
                <a:solidFill>
                  <a:schemeClr val="tx1"/>
                </a:solidFill>
              </a:rPr>
              <a:t>système</a:t>
            </a:r>
            <a:r>
              <a:rPr sz="2800" dirty="0">
                <a:solidFill>
                  <a:schemeClr val="tx1"/>
                </a:solidFill>
              </a:rPr>
              <a:t> </a:t>
            </a:r>
            <a:r>
              <a:rPr sz="2800" dirty="0" err="1">
                <a:solidFill>
                  <a:schemeClr val="tx1"/>
                </a:solidFill>
              </a:rPr>
              <a:t>ou</a:t>
            </a:r>
            <a:r>
              <a:rPr sz="2800" dirty="0">
                <a:solidFill>
                  <a:schemeClr val="tx1"/>
                </a:solidFill>
              </a:rPr>
              <a:t> de </a:t>
            </a:r>
            <a:r>
              <a:rPr sz="2800" dirty="0" err="1">
                <a:solidFill>
                  <a:schemeClr val="tx1"/>
                </a:solidFill>
              </a:rPr>
              <a:t>l'établissement</a:t>
            </a:r>
            <a:r>
              <a:rPr sz="2800" dirty="0">
                <a:solidFill>
                  <a:schemeClr val="tx1"/>
                </a:solidFill>
              </a:rPr>
              <a:t> de </a:t>
            </a:r>
            <a:r>
              <a:rPr sz="2800" dirty="0" err="1">
                <a:solidFill>
                  <a:schemeClr val="tx1"/>
                </a:solidFill>
              </a:rPr>
              <a:t>soins</a:t>
            </a:r>
            <a:r>
              <a:rPr sz="2800" dirty="0">
                <a:solidFill>
                  <a:schemeClr val="tx1"/>
                </a:solidFill>
              </a:rPr>
              <a:t> de santé à </a:t>
            </a:r>
            <a:r>
              <a:rPr sz="2800" dirty="0" err="1">
                <a:solidFill>
                  <a:schemeClr val="tx1"/>
                </a:solidFill>
              </a:rPr>
              <a:t>réagir</a:t>
            </a:r>
            <a:r>
              <a:rPr sz="2800" dirty="0">
                <a:solidFill>
                  <a:schemeClr val="tx1"/>
                </a:solidFill>
              </a:rPr>
              <a:t> </a:t>
            </a:r>
            <a:r>
              <a:rPr sz="2800" dirty="0" err="1">
                <a:solidFill>
                  <a:schemeClr val="tx1"/>
                </a:solidFill>
              </a:rPr>
              <a:t>efficacement</a:t>
            </a:r>
            <a:r>
              <a:rPr sz="2800" dirty="0">
                <a:solidFill>
                  <a:schemeClr val="tx1"/>
                </a:solidFill>
              </a:rPr>
              <a:t> à un </a:t>
            </a:r>
            <a:r>
              <a:rPr sz="2800" dirty="0" err="1">
                <a:solidFill>
                  <a:schemeClr val="tx1"/>
                </a:solidFill>
              </a:rPr>
              <a:t>événement</a:t>
            </a:r>
            <a:r>
              <a:rPr sz="2800" dirty="0">
                <a:solidFill>
                  <a:schemeClr val="tx1"/>
                </a:solidFill>
              </a:rPr>
              <a:t> de santé </a:t>
            </a:r>
            <a:r>
              <a:rPr sz="2800" dirty="0" err="1">
                <a:solidFill>
                  <a:schemeClr val="tx1"/>
                </a:solidFill>
              </a:rPr>
              <a:t>publique</a:t>
            </a:r>
            <a:r>
              <a:rPr sz="2800" dirty="0">
                <a:solidFill>
                  <a:schemeClr val="tx1"/>
                </a:solidFill>
              </a:rPr>
              <a:t> qui </a:t>
            </a:r>
            <a:r>
              <a:rPr sz="2800" dirty="0" err="1">
                <a:solidFill>
                  <a:schemeClr val="tx1"/>
                </a:solidFill>
              </a:rPr>
              <a:t>dépasse</a:t>
            </a:r>
            <a:r>
              <a:rPr sz="2800" dirty="0">
                <a:solidFill>
                  <a:schemeClr val="tx1"/>
                </a:solidFill>
              </a:rPr>
              <a:t> </a:t>
            </a:r>
            <a:r>
              <a:rPr sz="2800" dirty="0" err="1">
                <a:solidFill>
                  <a:schemeClr val="tx1"/>
                </a:solidFill>
              </a:rPr>
              <a:t>ou</a:t>
            </a:r>
            <a:r>
              <a:rPr sz="2800" dirty="0">
                <a:solidFill>
                  <a:schemeClr val="tx1"/>
                </a:solidFill>
              </a:rPr>
              <a:t> a le </a:t>
            </a:r>
            <a:r>
              <a:rPr sz="2800" dirty="0" err="1">
                <a:solidFill>
                  <a:schemeClr val="tx1"/>
                </a:solidFill>
              </a:rPr>
              <a:t>potentiel</a:t>
            </a:r>
            <a:r>
              <a:rPr sz="2800" dirty="0">
                <a:solidFill>
                  <a:schemeClr val="tx1"/>
                </a:solidFill>
              </a:rPr>
              <a:t> de </a:t>
            </a:r>
            <a:r>
              <a:rPr sz="2800" dirty="0" err="1">
                <a:solidFill>
                  <a:schemeClr val="tx1"/>
                </a:solidFill>
              </a:rPr>
              <a:t>dépasser</a:t>
            </a:r>
            <a:r>
              <a:rPr sz="2800" dirty="0">
                <a:solidFill>
                  <a:schemeClr val="tx1"/>
                </a:solidFill>
              </a:rPr>
              <a:t> les </a:t>
            </a:r>
            <a:r>
              <a:rPr sz="2800" dirty="0" err="1">
                <a:solidFill>
                  <a:schemeClr val="tx1"/>
                </a:solidFill>
              </a:rPr>
              <a:t>limites</a:t>
            </a:r>
            <a:r>
              <a:rPr sz="2800" dirty="0">
                <a:solidFill>
                  <a:schemeClr val="tx1"/>
                </a:solidFill>
              </a:rPr>
              <a:t> du </a:t>
            </a:r>
            <a:r>
              <a:rPr sz="2800" dirty="0" err="1">
                <a:solidFill>
                  <a:schemeClr val="tx1"/>
                </a:solidFill>
              </a:rPr>
              <a:t>système</a:t>
            </a:r>
            <a:r>
              <a:rPr sz="2800" dirty="0">
                <a:solidFill>
                  <a:schemeClr val="tx1"/>
                </a:solidFill>
              </a:rPr>
              <a:t> de santé normal.</a:t>
            </a:r>
          </a:p>
        </p:txBody>
      </p:sp>
    </p:spTree>
    <p:extLst>
      <p:ext uri="{BB962C8B-B14F-4D97-AF65-F5344CB8AC3E}">
        <p14:creationId xmlns:p14="http://schemas.microsoft.com/office/powerpoint/2010/main" val="1410078461"/>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Title 1"/>
          <p:cNvSpPr txBox="1">
            <a:spLocks noGrp="1"/>
          </p:cNvSpPr>
          <p:nvPr>
            <p:ph type="title"/>
          </p:nvPr>
        </p:nvSpPr>
        <p:spPr>
          <a:xfrm>
            <a:off x="628650" y="365125"/>
            <a:ext cx="7886700" cy="2424142"/>
          </a:xfrm>
          <a:prstGeom prst="rect">
            <a:avLst/>
          </a:prstGeom>
        </p:spPr>
        <p:txBody>
          <a:bodyPr/>
          <a:lstStyle/>
          <a:p>
            <a:r>
              <a:rPr dirty="0"/>
              <a:t>But </a:t>
            </a:r>
          </a:p>
        </p:txBody>
      </p:sp>
      <p:sp>
        <p:nvSpPr>
          <p:cNvPr id="104" name="Content Placeholder 2"/>
          <p:cNvSpPr txBox="1">
            <a:spLocks noGrp="1"/>
          </p:cNvSpPr>
          <p:nvPr>
            <p:ph type="body" sz="half" idx="1"/>
          </p:nvPr>
        </p:nvSpPr>
        <p:spPr>
          <a:xfrm>
            <a:off x="628650" y="2358189"/>
            <a:ext cx="7886700" cy="3320716"/>
          </a:xfrm>
          <a:prstGeom prst="rect">
            <a:avLst/>
          </a:prstGeom>
        </p:spPr>
        <p:txBody>
          <a:bodyPr>
            <a:noAutofit/>
          </a:bodyPr>
          <a:lstStyle/>
          <a:p>
            <a:pPr marL="253745" indent="-253745" defTabSz="676655">
              <a:spcBef>
                <a:spcPts val="500"/>
              </a:spcBef>
              <a:defRPr sz="2368"/>
            </a:pPr>
            <a:r>
              <a:rPr sz="2700" dirty="0" err="1">
                <a:solidFill>
                  <a:schemeClr val="tx1"/>
                </a:solidFill>
              </a:rPr>
              <a:t>L'objectif</a:t>
            </a:r>
            <a:r>
              <a:rPr sz="2700" dirty="0">
                <a:solidFill>
                  <a:schemeClr val="tx1"/>
                </a:solidFill>
              </a:rPr>
              <a:t> de la </a:t>
            </a:r>
            <a:r>
              <a:rPr sz="2700" dirty="0" err="1">
                <a:solidFill>
                  <a:schemeClr val="tx1"/>
                </a:solidFill>
              </a:rPr>
              <a:t>gestion</a:t>
            </a:r>
            <a:r>
              <a:rPr sz="2700" dirty="0">
                <a:solidFill>
                  <a:schemeClr val="tx1"/>
                </a:solidFill>
              </a:rPr>
              <a:t> des </a:t>
            </a:r>
            <a:r>
              <a:rPr sz="2700" dirty="0" err="1">
                <a:solidFill>
                  <a:schemeClr val="tx1"/>
                </a:solidFill>
              </a:rPr>
              <a:t>urgences</a:t>
            </a:r>
            <a:r>
              <a:rPr sz="2700" dirty="0">
                <a:solidFill>
                  <a:schemeClr val="tx1"/>
                </a:solidFill>
              </a:rPr>
              <a:t> de santé </a:t>
            </a:r>
            <a:r>
              <a:rPr sz="2700" dirty="0" err="1">
                <a:solidFill>
                  <a:schemeClr val="tx1"/>
                </a:solidFill>
              </a:rPr>
              <a:t>publique</a:t>
            </a:r>
            <a:r>
              <a:rPr sz="2700" dirty="0">
                <a:solidFill>
                  <a:schemeClr val="tx1"/>
                </a:solidFill>
              </a:rPr>
              <a:t> en </a:t>
            </a:r>
            <a:r>
              <a:rPr sz="2700" dirty="0" err="1">
                <a:solidFill>
                  <a:schemeClr val="tx1"/>
                </a:solidFill>
              </a:rPr>
              <a:t>cas</a:t>
            </a:r>
            <a:r>
              <a:rPr sz="2700" dirty="0">
                <a:solidFill>
                  <a:schemeClr val="tx1"/>
                </a:solidFill>
              </a:rPr>
              <a:t> </a:t>
            </a:r>
            <a:r>
              <a:rPr sz="2700" dirty="0" err="1">
                <a:solidFill>
                  <a:schemeClr val="tx1"/>
                </a:solidFill>
              </a:rPr>
              <a:t>d'urgence</a:t>
            </a:r>
            <a:r>
              <a:rPr sz="2700" dirty="0">
                <a:solidFill>
                  <a:schemeClr val="tx1"/>
                </a:solidFill>
              </a:rPr>
              <a:t> </a:t>
            </a:r>
            <a:r>
              <a:rPr sz="2700" dirty="0" err="1">
                <a:solidFill>
                  <a:schemeClr val="tx1"/>
                </a:solidFill>
              </a:rPr>
              <a:t>est</a:t>
            </a:r>
            <a:r>
              <a:rPr sz="2700" dirty="0">
                <a:solidFill>
                  <a:schemeClr val="tx1"/>
                </a:solidFill>
              </a:rPr>
              <a:t> de </a:t>
            </a:r>
            <a:r>
              <a:rPr sz="2700" dirty="0" err="1">
                <a:solidFill>
                  <a:schemeClr val="tx1"/>
                </a:solidFill>
              </a:rPr>
              <a:t>promouvoir</a:t>
            </a:r>
            <a:r>
              <a:rPr sz="2700" dirty="0">
                <a:solidFill>
                  <a:schemeClr val="tx1"/>
                </a:solidFill>
              </a:rPr>
              <a:t> et </a:t>
            </a:r>
            <a:r>
              <a:rPr sz="2700" dirty="0" err="1">
                <a:solidFill>
                  <a:schemeClr val="tx1"/>
                </a:solidFill>
              </a:rPr>
              <a:t>d'accroître</a:t>
            </a:r>
            <a:r>
              <a:rPr sz="2700" dirty="0">
                <a:solidFill>
                  <a:schemeClr val="tx1"/>
                </a:solidFill>
              </a:rPr>
              <a:t> </a:t>
            </a:r>
            <a:r>
              <a:rPr sz="2700" dirty="0" err="1">
                <a:solidFill>
                  <a:schemeClr val="tx1"/>
                </a:solidFill>
              </a:rPr>
              <a:t>rapidement</a:t>
            </a:r>
            <a:r>
              <a:rPr sz="2700" dirty="0">
                <a:solidFill>
                  <a:schemeClr val="tx1"/>
                </a:solidFill>
              </a:rPr>
              <a:t> </a:t>
            </a:r>
            <a:r>
              <a:rPr sz="2700" dirty="0" err="1">
                <a:solidFill>
                  <a:schemeClr val="tx1"/>
                </a:solidFill>
              </a:rPr>
              <a:t>une</a:t>
            </a:r>
            <a:r>
              <a:rPr sz="2700" dirty="0">
                <a:solidFill>
                  <a:schemeClr val="tx1"/>
                </a:solidFill>
              </a:rPr>
              <a:t> </a:t>
            </a:r>
            <a:r>
              <a:rPr sz="2700" b="1" dirty="0" err="1">
                <a:solidFill>
                  <a:schemeClr val="tx1"/>
                </a:solidFill>
              </a:rPr>
              <a:t>capacité</a:t>
            </a:r>
            <a:r>
              <a:rPr sz="2700" b="1" dirty="0">
                <a:solidFill>
                  <a:schemeClr val="tx1"/>
                </a:solidFill>
              </a:rPr>
              <a:t> </a:t>
            </a:r>
            <a:r>
              <a:rPr sz="2700" dirty="0" err="1">
                <a:solidFill>
                  <a:schemeClr val="tx1"/>
                </a:solidFill>
              </a:rPr>
              <a:t>suffisante</a:t>
            </a:r>
            <a:r>
              <a:rPr sz="2700" dirty="0">
                <a:solidFill>
                  <a:schemeClr val="tx1"/>
                </a:solidFill>
              </a:rPr>
              <a:t> aux </a:t>
            </a:r>
            <a:r>
              <a:rPr sz="2700" dirty="0" err="1">
                <a:solidFill>
                  <a:schemeClr val="tx1"/>
                </a:solidFill>
              </a:rPr>
              <a:t>niveaux</a:t>
            </a:r>
            <a:r>
              <a:rPr sz="2700" dirty="0">
                <a:solidFill>
                  <a:schemeClr val="tx1"/>
                </a:solidFill>
              </a:rPr>
              <a:t> national, </a:t>
            </a:r>
            <a:r>
              <a:rPr sz="2700" dirty="0" err="1">
                <a:solidFill>
                  <a:schemeClr val="tx1"/>
                </a:solidFill>
              </a:rPr>
              <a:t>régional</a:t>
            </a:r>
            <a:r>
              <a:rPr sz="2700" dirty="0">
                <a:solidFill>
                  <a:schemeClr val="tx1"/>
                </a:solidFill>
              </a:rPr>
              <a:t>, local et des installations pour </a:t>
            </a:r>
            <a:r>
              <a:rPr sz="2700" dirty="0" err="1">
                <a:solidFill>
                  <a:schemeClr val="tx1"/>
                </a:solidFill>
              </a:rPr>
              <a:t>contenir</a:t>
            </a:r>
            <a:r>
              <a:rPr sz="2700" dirty="0">
                <a:solidFill>
                  <a:schemeClr val="tx1"/>
                </a:solidFill>
              </a:rPr>
              <a:t> </a:t>
            </a:r>
            <a:r>
              <a:rPr sz="2700" dirty="0" err="1">
                <a:solidFill>
                  <a:schemeClr val="tx1"/>
                </a:solidFill>
              </a:rPr>
              <a:t>efficacement</a:t>
            </a:r>
            <a:r>
              <a:rPr sz="2700" dirty="0">
                <a:solidFill>
                  <a:schemeClr val="tx1"/>
                </a:solidFill>
              </a:rPr>
              <a:t> </a:t>
            </a:r>
            <a:r>
              <a:rPr sz="2700" dirty="0" err="1">
                <a:solidFill>
                  <a:schemeClr val="tx1"/>
                </a:solidFill>
              </a:rPr>
              <a:t>l'impact</a:t>
            </a:r>
            <a:r>
              <a:rPr sz="2700" dirty="0">
                <a:solidFill>
                  <a:schemeClr val="tx1"/>
                </a:solidFill>
              </a:rPr>
              <a:t> </a:t>
            </a:r>
            <a:r>
              <a:rPr sz="2700" dirty="0" err="1">
                <a:solidFill>
                  <a:schemeClr val="tx1"/>
                </a:solidFill>
              </a:rPr>
              <a:t>négatif</a:t>
            </a:r>
            <a:r>
              <a:rPr sz="2700" dirty="0">
                <a:solidFill>
                  <a:schemeClr val="tx1"/>
                </a:solidFill>
              </a:rPr>
              <a:t> de </a:t>
            </a:r>
            <a:r>
              <a:rPr sz="2700" dirty="0" err="1">
                <a:solidFill>
                  <a:schemeClr val="tx1"/>
                </a:solidFill>
              </a:rPr>
              <a:t>l'incident</a:t>
            </a:r>
            <a:r>
              <a:rPr sz="2700" dirty="0">
                <a:solidFill>
                  <a:schemeClr val="tx1"/>
                </a:solidFill>
              </a:rPr>
              <a:t> </a:t>
            </a:r>
            <a:r>
              <a:rPr sz="2700" dirty="0" err="1">
                <a:solidFill>
                  <a:schemeClr val="tx1"/>
                </a:solidFill>
              </a:rPr>
              <a:t>sur</a:t>
            </a:r>
            <a:r>
              <a:rPr sz="2700" dirty="0">
                <a:solidFill>
                  <a:schemeClr val="tx1"/>
                </a:solidFill>
              </a:rPr>
              <a:t> les patients, la population et le </a:t>
            </a:r>
            <a:r>
              <a:rPr sz="2700" dirty="0" err="1">
                <a:solidFill>
                  <a:schemeClr val="tx1"/>
                </a:solidFill>
              </a:rPr>
              <a:t>système</a:t>
            </a:r>
            <a:r>
              <a:rPr sz="2700" dirty="0">
                <a:solidFill>
                  <a:schemeClr val="tx1"/>
                </a:solidFill>
              </a:rPr>
              <a:t> de santé </a:t>
            </a:r>
            <a:r>
              <a:rPr sz="2700" dirty="0" err="1">
                <a:solidFill>
                  <a:schemeClr val="tx1"/>
                </a:solidFill>
              </a:rPr>
              <a:t>dans</a:t>
            </a:r>
            <a:r>
              <a:rPr sz="2700" dirty="0">
                <a:solidFill>
                  <a:schemeClr val="tx1"/>
                </a:solidFill>
              </a:rPr>
              <a:t> son ensemble. </a:t>
            </a:r>
          </a:p>
        </p:txBody>
      </p:sp>
    </p:spTree>
    <p:extLst>
      <p:ext uri="{BB962C8B-B14F-4D97-AF65-F5344CB8AC3E}">
        <p14:creationId xmlns:p14="http://schemas.microsoft.com/office/powerpoint/2010/main" val="116740005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 name="Title 1"/>
          <p:cNvSpPr txBox="1">
            <a:spLocks noGrp="1"/>
          </p:cNvSpPr>
          <p:nvPr>
            <p:ph type="title"/>
          </p:nvPr>
        </p:nvSpPr>
        <p:spPr>
          <a:prstGeom prst="rect">
            <a:avLst/>
          </a:prstGeom>
        </p:spPr>
        <p:txBody>
          <a:bodyPr>
            <a:normAutofit/>
          </a:bodyPr>
          <a:lstStyle/>
          <a:p>
            <a:pPr defTabSz="740663">
              <a:defRPr sz="3564">
                <a:solidFill>
                  <a:srgbClr val="ED7D31"/>
                </a:solidFill>
              </a:defRPr>
            </a:pPr>
            <a:r>
              <a:t>Comment augmenter rapidement une </a:t>
            </a:r>
            <a:r>
              <a:rPr b="1"/>
              <a:t>capacité</a:t>
            </a:r>
            <a:r>
              <a:t> suffisante ?</a:t>
            </a:r>
          </a:p>
        </p:txBody>
      </p:sp>
      <p:sp>
        <p:nvSpPr>
          <p:cNvPr id="109" name="Content Placeholder 2"/>
          <p:cNvSpPr txBox="1">
            <a:spLocks noGrp="1"/>
          </p:cNvSpPr>
          <p:nvPr>
            <p:ph type="body" idx="1"/>
          </p:nvPr>
        </p:nvSpPr>
        <p:spPr>
          <a:xfrm>
            <a:off x="457200" y="1600202"/>
            <a:ext cx="8229600" cy="4525963"/>
          </a:xfrm>
          <a:prstGeom prst="rect">
            <a:avLst/>
          </a:prstGeom>
        </p:spPr>
        <p:txBody>
          <a:bodyPr/>
          <a:lstStyle/>
          <a:p>
            <a:endParaRPr/>
          </a:p>
        </p:txBody>
      </p:sp>
    </p:spTree>
    <p:extLst>
      <p:ext uri="{BB962C8B-B14F-4D97-AF65-F5344CB8AC3E}">
        <p14:creationId xmlns:p14="http://schemas.microsoft.com/office/powerpoint/2010/main" val="2365378290"/>
      </p:ext>
    </p:extLst>
  </p:cSld>
  <p:clrMapOvr>
    <a:masterClrMapping/>
  </p:clrMapOvr>
  <p:transition spd="med"/>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itle 1"/>
          <p:cNvSpPr txBox="1">
            <a:spLocks noGrp="1"/>
          </p:cNvSpPr>
          <p:nvPr>
            <p:ph type="title"/>
          </p:nvPr>
        </p:nvSpPr>
        <p:spPr>
          <a:xfrm>
            <a:off x="628650" y="191028"/>
            <a:ext cx="7886700" cy="1057276"/>
          </a:xfrm>
          <a:prstGeom prst="rect">
            <a:avLst/>
          </a:prstGeom>
        </p:spPr>
        <p:txBody>
          <a:bodyPr/>
          <a:lstStyle>
            <a:lvl1pPr>
              <a:defRPr>
                <a:solidFill>
                  <a:srgbClr val="ED7D31"/>
                </a:solidFill>
              </a:defRPr>
            </a:lvl1pPr>
          </a:lstStyle>
          <a:p>
            <a:r>
              <a:t>Deux terminologies </a:t>
            </a:r>
          </a:p>
        </p:txBody>
      </p:sp>
      <p:grpSp>
        <p:nvGrpSpPr>
          <p:cNvPr id="124" name="Diagram 3"/>
          <p:cNvGrpSpPr/>
          <p:nvPr/>
        </p:nvGrpSpPr>
        <p:grpSpPr>
          <a:xfrm>
            <a:off x="1028705" y="1622540"/>
            <a:ext cx="7291137" cy="5563848"/>
            <a:chOff x="-3" y="94004"/>
            <a:chExt cx="6089995" cy="6778132"/>
          </a:xfrm>
        </p:grpSpPr>
        <p:grpSp>
          <p:nvGrpSpPr>
            <p:cNvPr id="114" name="Group"/>
            <p:cNvGrpSpPr/>
            <p:nvPr/>
          </p:nvGrpSpPr>
          <p:grpSpPr>
            <a:xfrm>
              <a:off x="-3" y="94004"/>
              <a:ext cx="2845791" cy="682626"/>
              <a:chOff x="-3" y="94004"/>
              <a:chExt cx="2845790" cy="682625"/>
            </a:xfrm>
          </p:grpSpPr>
          <p:sp>
            <p:nvSpPr>
              <p:cNvPr id="112" name="Rectangle"/>
              <p:cNvSpPr/>
              <p:nvPr/>
            </p:nvSpPr>
            <p:spPr>
              <a:xfrm>
                <a:off x="-3" y="94004"/>
                <a:ext cx="2845790" cy="682625"/>
              </a:xfrm>
              <a:prstGeom prst="rect">
                <a:avLst/>
              </a:prstGeom>
              <a:solidFill>
                <a:schemeClr val="accent1"/>
              </a:solidFill>
              <a:ln w="25400" cap="flat">
                <a:solidFill>
                  <a:schemeClr val="accent1"/>
                </a:solidFill>
                <a:prstDash val="solid"/>
                <a:round/>
              </a:ln>
              <a:effectLst/>
            </p:spPr>
            <p:txBody>
              <a:bodyPr wrap="square" lIns="45719" tIns="45719" rIns="45719" bIns="45719" numCol="1" anchor="ctr">
                <a:noAutofit/>
              </a:bodyPr>
              <a:lstStyle/>
              <a:p>
                <a:pPr algn="ctr" defTabSz="222250">
                  <a:lnSpc>
                    <a:spcPct val="90000"/>
                  </a:lnSpc>
                  <a:spcBef>
                    <a:spcPts val="700"/>
                  </a:spcBef>
                  <a:defRPr sz="500">
                    <a:solidFill>
                      <a:srgbClr val="FFFFFF"/>
                    </a:solidFill>
                  </a:defRPr>
                </a:pPr>
                <a:endParaRPr/>
              </a:p>
            </p:txBody>
          </p:sp>
          <p:sp>
            <p:nvSpPr>
              <p:cNvPr id="113" name="Capacité de pointe :"/>
              <p:cNvSpPr txBox="1"/>
              <p:nvPr/>
            </p:nvSpPr>
            <p:spPr>
              <a:xfrm>
                <a:off x="-3" y="207848"/>
                <a:ext cx="2845788" cy="454936"/>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0320" tIns="20320" rIns="20320" bIns="20320" numCol="1" anchor="ctr">
                <a:spAutoFit/>
              </a:bodyPr>
              <a:lstStyle>
                <a:lvl1pPr algn="ctr" defTabSz="222250">
                  <a:lnSpc>
                    <a:spcPct val="90000"/>
                  </a:lnSpc>
                  <a:spcBef>
                    <a:spcPts val="200"/>
                  </a:spcBef>
                  <a:defRPr sz="500" b="1">
                    <a:solidFill>
                      <a:srgbClr val="FFFFFF"/>
                    </a:solidFill>
                  </a:defRPr>
                </a:lvl1pPr>
              </a:lstStyle>
              <a:p>
                <a:r>
                  <a:rPr sz="2400" dirty="0" err="1"/>
                  <a:t>Capacité</a:t>
                </a:r>
                <a:r>
                  <a:rPr sz="2400" dirty="0"/>
                  <a:t> </a:t>
                </a:r>
                <a:r>
                  <a:rPr lang="fr-BE" sz="2400" dirty="0" smtClean="0"/>
                  <a:t>pour les afflux</a:t>
                </a:r>
                <a:r>
                  <a:rPr sz="2400" dirty="0" smtClean="0"/>
                  <a:t> </a:t>
                </a:r>
                <a:r>
                  <a:rPr sz="2400" dirty="0"/>
                  <a:t>:</a:t>
                </a:r>
              </a:p>
            </p:txBody>
          </p:sp>
        </p:grpSp>
        <p:grpSp>
          <p:nvGrpSpPr>
            <p:cNvPr id="117" name="Group"/>
            <p:cNvGrpSpPr/>
            <p:nvPr/>
          </p:nvGrpSpPr>
          <p:grpSpPr>
            <a:xfrm>
              <a:off x="0" y="827985"/>
              <a:ext cx="2845787" cy="6044151"/>
              <a:chOff x="0" y="-2772014"/>
              <a:chExt cx="2845786" cy="6044150"/>
            </a:xfrm>
          </p:grpSpPr>
          <p:sp>
            <p:nvSpPr>
              <p:cNvPr id="115" name="Rectangle"/>
              <p:cNvSpPr/>
              <p:nvPr/>
            </p:nvSpPr>
            <p:spPr>
              <a:xfrm>
                <a:off x="0" y="-2772014"/>
                <a:ext cx="2845786" cy="4676528"/>
              </a:xfrm>
              <a:prstGeom prst="rect">
                <a:avLst/>
              </a:prstGeom>
              <a:solidFill>
                <a:srgbClr val="CFD7E7">
                  <a:alpha val="90000"/>
                </a:srgbClr>
              </a:solidFill>
              <a:ln w="25400" cap="flat">
                <a:solidFill>
                  <a:srgbClr val="CFD7E7">
                    <a:alpha val="90000"/>
                  </a:srgbClr>
                </a:solidFill>
                <a:prstDash val="solid"/>
                <a:round/>
              </a:ln>
              <a:effectLst/>
            </p:spPr>
            <p:txBody>
              <a:bodyPr wrap="square" lIns="45719" tIns="45719" rIns="45719" bIns="45719" numCol="1" anchor="t">
                <a:noAutofit/>
              </a:bodyPr>
              <a:lstStyle/>
              <a:p>
                <a:pPr defTabSz="1155700">
                  <a:lnSpc>
                    <a:spcPct val="90000"/>
                  </a:lnSpc>
                  <a:spcBef>
                    <a:spcPts val="300"/>
                  </a:spcBef>
                  <a:defRPr sz="2600" i="1"/>
                </a:pPr>
                <a:endParaRPr/>
              </a:p>
            </p:txBody>
          </p:sp>
          <p:sp>
            <p:nvSpPr>
              <p:cNvPr id="116" name="La capacité de puiser dans des ressources supplémentaires pour soutenir les opérations et accroître la capacité, habituellement pour les interventions d'urgence, selon les besoins (OMS)."/>
              <p:cNvSpPr txBox="1"/>
              <p:nvPr/>
            </p:nvSpPr>
            <p:spPr>
              <a:xfrm>
                <a:off x="1" y="-2772014"/>
                <a:ext cx="2641937" cy="6044150"/>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38684" tIns="138684" rIns="138684" bIns="138684" numCol="1" anchor="t">
                <a:spAutoFit/>
              </a:bodyPr>
              <a:lstStyle/>
              <a:p>
                <a:pPr marL="228600" lvl="1" indent="-228600" defTabSz="1155700">
                  <a:lnSpc>
                    <a:spcPct val="90000"/>
                  </a:lnSpc>
                  <a:spcBef>
                    <a:spcPts val="400"/>
                  </a:spcBef>
                  <a:buSzPct val="100000"/>
                  <a:buChar char="•"/>
                  <a:defRPr sz="2600"/>
                </a:pPr>
                <a:r>
                  <a:rPr dirty="0"/>
                  <a:t>La </a:t>
                </a:r>
                <a:r>
                  <a:rPr dirty="0" err="1"/>
                  <a:t>capacité</a:t>
                </a:r>
                <a:r>
                  <a:rPr dirty="0"/>
                  <a:t> de </a:t>
                </a:r>
                <a:r>
                  <a:rPr dirty="0" err="1"/>
                  <a:t>puiser</a:t>
                </a:r>
                <a:r>
                  <a:rPr dirty="0"/>
                  <a:t> </a:t>
                </a:r>
                <a:r>
                  <a:rPr dirty="0" err="1"/>
                  <a:t>dans</a:t>
                </a:r>
                <a:r>
                  <a:rPr dirty="0"/>
                  <a:t> des </a:t>
                </a:r>
                <a:r>
                  <a:rPr dirty="0" err="1"/>
                  <a:t>ressources</a:t>
                </a:r>
                <a:r>
                  <a:rPr dirty="0"/>
                  <a:t> </a:t>
                </a:r>
                <a:r>
                  <a:rPr dirty="0" err="1"/>
                  <a:t>supplémentaires</a:t>
                </a:r>
                <a:r>
                  <a:rPr dirty="0"/>
                  <a:t> pour </a:t>
                </a:r>
                <a:r>
                  <a:rPr dirty="0" err="1"/>
                  <a:t>soutenir</a:t>
                </a:r>
                <a:r>
                  <a:rPr dirty="0"/>
                  <a:t> les </a:t>
                </a:r>
                <a:r>
                  <a:rPr dirty="0" err="1"/>
                  <a:t>opérations</a:t>
                </a:r>
                <a:r>
                  <a:rPr dirty="0"/>
                  <a:t> et </a:t>
                </a:r>
                <a:r>
                  <a:rPr dirty="0" err="1"/>
                  <a:t>accroître</a:t>
                </a:r>
                <a:r>
                  <a:rPr dirty="0"/>
                  <a:t> la </a:t>
                </a:r>
                <a:r>
                  <a:rPr dirty="0" err="1"/>
                  <a:t>capacité</a:t>
                </a:r>
                <a:r>
                  <a:rPr dirty="0"/>
                  <a:t>, </a:t>
                </a:r>
                <a:r>
                  <a:rPr dirty="0" err="1"/>
                  <a:t>habituellement</a:t>
                </a:r>
                <a:r>
                  <a:rPr dirty="0"/>
                  <a:t> pour les interventions </a:t>
                </a:r>
                <a:r>
                  <a:rPr dirty="0" err="1"/>
                  <a:t>d'urgence</a:t>
                </a:r>
                <a:r>
                  <a:rPr dirty="0"/>
                  <a:t>, </a:t>
                </a:r>
                <a:r>
                  <a:rPr dirty="0" err="1"/>
                  <a:t>selon</a:t>
                </a:r>
                <a:r>
                  <a:rPr dirty="0"/>
                  <a:t> les </a:t>
                </a:r>
                <a:r>
                  <a:rPr dirty="0" err="1"/>
                  <a:t>besoins</a:t>
                </a:r>
                <a:r>
                  <a:rPr dirty="0"/>
                  <a:t> </a:t>
                </a:r>
                <a:r>
                  <a:rPr i="1" dirty="0"/>
                  <a:t>(OMS).</a:t>
                </a:r>
              </a:p>
            </p:txBody>
          </p:sp>
        </p:grpSp>
        <p:grpSp>
          <p:nvGrpSpPr>
            <p:cNvPr id="120" name="Group"/>
            <p:cNvGrpSpPr/>
            <p:nvPr/>
          </p:nvGrpSpPr>
          <p:grpSpPr>
            <a:xfrm>
              <a:off x="3244193" y="94004"/>
              <a:ext cx="2845799" cy="1232333"/>
              <a:chOff x="-6" y="94004"/>
              <a:chExt cx="2845798" cy="1232332"/>
            </a:xfrm>
          </p:grpSpPr>
          <p:sp>
            <p:nvSpPr>
              <p:cNvPr id="118" name="Rectangle"/>
              <p:cNvSpPr/>
              <p:nvPr/>
            </p:nvSpPr>
            <p:spPr>
              <a:xfrm>
                <a:off x="2" y="94004"/>
                <a:ext cx="2845790" cy="1232332"/>
              </a:xfrm>
              <a:prstGeom prst="rect">
                <a:avLst/>
              </a:prstGeom>
              <a:solidFill>
                <a:schemeClr val="accent1"/>
              </a:solidFill>
              <a:ln w="25400" cap="flat">
                <a:solidFill>
                  <a:schemeClr val="accent1"/>
                </a:solidFill>
                <a:prstDash val="solid"/>
                <a:round/>
              </a:ln>
              <a:effectLst/>
            </p:spPr>
            <p:txBody>
              <a:bodyPr wrap="square" lIns="45719" tIns="45719" rIns="45719" bIns="45719" numCol="1" anchor="ctr">
                <a:noAutofit/>
              </a:bodyPr>
              <a:lstStyle/>
              <a:p>
                <a:pPr algn="ctr" defTabSz="222250">
                  <a:lnSpc>
                    <a:spcPct val="90000"/>
                  </a:lnSpc>
                  <a:spcBef>
                    <a:spcPts val="700"/>
                  </a:spcBef>
                  <a:defRPr sz="500">
                    <a:solidFill>
                      <a:srgbClr val="FFFFFF"/>
                    </a:solidFill>
                  </a:defRPr>
                </a:pPr>
                <a:endParaRPr/>
              </a:p>
            </p:txBody>
          </p:sp>
          <p:sp>
            <p:nvSpPr>
              <p:cNvPr id="119" name="Capacité de pompage"/>
              <p:cNvSpPr txBox="1"/>
              <p:nvPr/>
            </p:nvSpPr>
            <p:spPr>
              <a:xfrm>
                <a:off x="-6" y="232845"/>
                <a:ext cx="2845792" cy="859878"/>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0320" tIns="20320" rIns="20320" bIns="20320" numCol="1" anchor="ctr">
                <a:spAutoFit/>
              </a:bodyPr>
              <a:lstStyle>
                <a:lvl1pPr algn="ctr" defTabSz="222250">
                  <a:lnSpc>
                    <a:spcPct val="90000"/>
                  </a:lnSpc>
                  <a:spcBef>
                    <a:spcPts val="200"/>
                  </a:spcBef>
                  <a:defRPr sz="500" b="1">
                    <a:solidFill>
                      <a:srgbClr val="FFFFFF"/>
                    </a:solidFill>
                  </a:defRPr>
                </a:lvl1pPr>
              </a:lstStyle>
              <a:p>
                <a:r>
                  <a:rPr sz="2400" dirty="0" err="1"/>
                  <a:t>Capacité</a:t>
                </a:r>
                <a:r>
                  <a:rPr sz="2400" dirty="0"/>
                  <a:t> </a:t>
                </a:r>
                <a:r>
                  <a:rPr lang="fr-BE" sz="2400" dirty="0" smtClean="0"/>
                  <a:t>de gérer les afflux</a:t>
                </a:r>
                <a:endParaRPr sz="2400" dirty="0"/>
              </a:p>
            </p:txBody>
          </p:sp>
        </p:grpSp>
        <p:grpSp>
          <p:nvGrpSpPr>
            <p:cNvPr id="123" name="Group"/>
            <p:cNvGrpSpPr/>
            <p:nvPr/>
          </p:nvGrpSpPr>
          <p:grpSpPr>
            <a:xfrm>
              <a:off x="3244196" y="1326337"/>
              <a:ext cx="2845790" cy="2660727"/>
              <a:chOff x="-3" y="-2273662"/>
              <a:chExt cx="2845789" cy="2660726"/>
            </a:xfrm>
          </p:grpSpPr>
          <p:sp>
            <p:nvSpPr>
              <p:cNvPr id="121" name="Rectangle"/>
              <p:cNvSpPr/>
              <p:nvPr/>
            </p:nvSpPr>
            <p:spPr>
              <a:xfrm>
                <a:off x="-3" y="-2273662"/>
                <a:ext cx="2845789" cy="2660726"/>
              </a:xfrm>
              <a:prstGeom prst="rect">
                <a:avLst/>
              </a:prstGeom>
              <a:solidFill>
                <a:srgbClr val="CFD7E7">
                  <a:alpha val="90000"/>
                </a:srgbClr>
              </a:solidFill>
              <a:ln w="25400" cap="flat">
                <a:solidFill>
                  <a:srgbClr val="CFD7E7">
                    <a:alpha val="90000"/>
                  </a:srgbClr>
                </a:solidFill>
                <a:prstDash val="solid"/>
                <a:round/>
              </a:ln>
              <a:effectLst/>
            </p:spPr>
            <p:txBody>
              <a:bodyPr wrap="square" lIns="45719" tIns="45719" rIns="45719" bIns="45719" numCol="1" anchor="t">
                <a:noAutofit/>
              </a:bodyPr>
              <a:lstStyle/>
              <a:p>
                <a:pPr defTabSz="1155700">
                  <a:lnSpc>
                    <a:spcPct val="90000"/>
                  </a:lnSpc>
                  <a:spcBef>
                    <a:spcPts val="300"/>
                  </a:spcBef>
                  <a:defRPr sz="2600" i="1"/>
                </a:pPr>
                <a:endParaRPr/>
              </a:p>
            </p:txBody>
          </p:sp>
          <p:sp>
            <p:nvSpPr>
              <p:cNvPr id="122" name="Posséder la capacité démontrable d'accomplir une tâche particulière (OMS)"/>
              <p:cNvSpPr txBox="1"/>
              <p:nvPr/>
            </p:nvSpPr>
            <p:spPr>
              <a:xfrm>
                <a:off x="-2" y="-2163633"/>
                <a:ext cx="2845788" cy="253464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138684" tIns="138684" rIns="138684" bIns="138684" numCol="1" anchor="t">
                <a:spAutoFit/>
              </a:bodyPr>
              <a:lstStyle/>
              <a:p>
                <a:pPr marL="228600" lvl="1" indent="-228600" defTabSz="1155700">
                  <a:lnSpc>
                    <a:spcPct val="90000"/>
                  </a:lnSpc>
                  <a:spcBef>
                    <a:spcPts val="400"/>
                  </a:spcBef>
                  <a:buSzPct val="100000"/>
                  <a:buChar char="•"/>
                  <a:defRPr sz="2600"/>
                </a:pPr>
                <a:r>
                  <a:rPr dirty="0" err="1"/>
                  <a:t>Posséder</a:t>
                </a:r>
                <a:r>
                  <a:rPr dirty="0"/>
                  <a:t> la </a:t>
                </a:r>
                <a:r>
                  <a:rPr dirty="0" err="1"/>
                  <a:t>capacité</a:t>
                </a:r>
                <a:r>
                  <a:rPr dirty="0"/>
                  <a:t> </a:t>
                </a:r>
                <a:r>
                  <a:rPr dirty="0" err="1"/>
                  <a:t>démontrable</a:t>
                </a:r>
                <a:r>
                  <a:rPr dirty="0"/>
                  <a:t> </a:t>
                </a:r>
                <a:r>
                  <a:rPr dirty="0" err="1"/>
                  <a:t>d'accomplir</a:t>
                </a:r>
                <a:r>
                  <a:rPr dirty="0"/>
                  <a:t> </a:t>
                </a:r>
                <a:r>
                  <a:rPr dirty="0" err="1"/>
                  <a:t>une</a:t>
                </a:r>
                <a:r>
                  <a:rPr dirty="0"/>
                  <a:t> </a:t>
                </a:r>
                <a:r>
                  <a:rPr dirty="0" err="1"/>
                  <a:t>tâche</a:t>
                </a:r>
                <a:r>
                  <a:rPr dirty="0"/>
                  <a:t> </a:t>
                </a:r>
                <a:r>
                  <a:rPr dirty="0" err="1"/>
                  <a:t>particulière</a:t>
                </a:r>
                <a:r>
                  <a:rPr dirty="0"/>
                  <a:t> </a:t>
                </a:r>
                <a:r>
                  <a:rPr i="1" dirty="0"/>
                  <a:t>(OMS)</a:t>
                </a:r>
              </a:p>
            </p:txBody>
          </p:sp>
        </p:grpSp>
      </p:grpSp>
    </p:spTree>
    <p:extLst>
      <p:ext uri="{BB962C8B-B14F-4D97-AF65-F5344CB8AC3E}">
        <p14:creationId xmlns:p14="http://schemas.microsoft.com/office/powerpoint/2010/main" val="977039279"/>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 name="Title 1"/>
          <p:cNvSpPr txBox="1">
            <a:spLocks noGrp="1"/>
          </p:cNvSpPr>
          <p:nvPr>
            <p:ph type="title"/>
          </p:nvPr>
        </p:nvSpPr>
        <p:spPr>
          <a:xfrm>
            <a:off x="628650" y="365125"/>
            <a:ext cx="7886700" cy="1882246"/>
          </a:xfrm>
          <a:prstGeom prst="rect">
            <a:avLst/>
          </a:prstGeom>
        </p:spPr>
        <p:txBody>
          <a:bodyPr>
            <a:normAutofit fontScale="90000"/>
          </a:bodyPr>
          <a:lstStyle>
            <a:lvl1pPr defTabSz="850391">
              <a:defRPr sz="4092">
                <a:solidFill>
                  <a:srgbClr val="ED7D31"/>
                </a:solidFill>
              </a:defRPr>
            </a:lvl1pPr>
          </a:lstStyle>
          <a:p>
            <a:r>
              <a:rPr dirty="0"/>
              <a:t>Comment </a:t>
            </a:r>
            <a:r>
              <a:rPr dirty="0" err="1"/>
              <a:t>faites-vous</a:t>
            </a:r>
            <a:r>
              <a:rPr dirty="0"/>
              <a:t> la </a:t>
            </a:r>
            <a:r>
              <a:rPr dirty="0" err="1"/>
              <a:t>démonstration</a:t>
            </a:r>
            <a:r>
              <a:rPr dirty="0"/>
              <a:t> de </a:t>
            </a:r>
            <a:r>
              <a:rPr dirty="0" err="1"/>
              <a:t>vos</a:t>
            </a:r>
            <a:r>
              <a:rPr dirty="0"/>
              <a:t> </a:t>
            </a:r>
            <a:r>
              <a:rPr dirty="0" err="1"/>
              <a:t>capacités</a:t>
            </a:r>
            <a:r>
              <a:rPr dirty="0"/>
              <a:t> de </a:t>
            </a:r>
            <a:r>
              <a:rPr dirty="0" err="1" smtClean="0"/>
              <a:t>gestion</a:t>
            </a:r>
            <a:r>
              <a:rPr dirty="0" smtClean="0"/>
              <a:t> des afflux </a:t>
            </a:r>
            <a:r>
              <a:rPr dirty="0"/>
              <a:t>?</a:t>
            </a:r>
          </a:p>
        </p:txBody>
      </p:sp>
      <p:sp>
        <p:nvSpPr>
          <p:cNvPr id="129" name="Content Placeholder 2"/>
          <p:cNvSpPr txBox="1">
            <a:spLocks noGrp="1"/>
          </p:cNvSpPr>
          <p:nvPr>
            <p:ph type="body" idx="1"/>
          </p:nvPr>
        </p:nvSpPr>
        <p:spPr>
          <a:xfrm>
            <a:off x="457199" y="2189747"/>
            <a:ext cx="8229600" cy="3826042"/>
          </a:xfrm>
          <a:prstGeom prst="rect">
            <a:avLst/>
          </a:prstGeom>
        </p:spPr>
        <p:txBody>
          <a:bodyPr/>
          <a:lstStyle/>
          <a:p>
            <a:endParaRPr dirty="0"/>
          </a:p>
        </p:txBody>
      </p:sp>
      <p:grpSp>
        <p:nvGrpSpPr>
          <p:cNvPr id="136" name="Diagram 3"/>
          <p:cNvGrpSpPr/>
          <p:nvPr/>
        </p:nvGrpSpPr>
        <p:grpSpPr>
          <a:xfrm>
            <a:off x="1524000" y="2406649"/>
            <a:ext cx="6096000" cy="3280172"/>
            <a:chOff x="0" y="2902"/>
            <a:chExt cx="6096000" cy="3280169"/>
          </a:xfrm>
        </p:grpSpPr>
        <p:grpSp>
          <p:nvGrpSpPr>
            <p:cNvPr id="132" name="Group"/>
            <p:cNvGrpSpPr/>
            <p:nvPr/>
          </p:nvGrpSpPr>
          <p:grpSpPr>
            <a:xfrm>
              <a:off x="0" y="2902"/>
              <a:ext cx="6096000" cy="2052866"/>
              <a:chOff x="0" y="2902"/>
              <a:chExt cx="6096000" cy="2052865"/>
            </a:xfrm>
          </p:grpSpPr>
          <p:sp>
            <p:nvSpPr>
              <p:cNvPr id="130" name="Rounded Rectangle"/>
              <p:cNvSpPr/>
              <p:nvPr/>
            </p:nvSpPr>
            <p:spPr>
              <a:xfrm>
                <a:off x="0" y="333769"/>
                <a:ext cx="6096000" cy="1391131"/>
              </a:xfrm>
              <a:prstGeom prst="roundRect">
                <a:avLst>
                  <a:gd name="adj" fmla="val 16667"/>
                </a:avLst>
              </a:pr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defTabSz="2578100">
                  <a:lnSpc>
                    <a:spcPct val="90000"/>
                  </a:lnSpc>
                  <a:spcBef>
                    <a:spcPts val="700"/>
                  </a:spcBef>
                  <a:defRPr>
                    <a:solidFill>
                      <a:srgbClr val="FFFFFF"/>
                    </a:solidFill>
                  </a:defRPr>
                </a:pPr>
                <a:endParaRPr/>
              </a:p>
            </p:txBody>
          </p:sp>
          <p:sp>
            <p:nvSpPr>
              <p:cNvPr id="131" name="Stratégie proactive"/>
              <p:cNvSpPr txBox="1"/>
              <p:nvPr/>
            </p:nvSpPr>
            <p:spPr>
              <a:xfrm>
                <a:off x="67909" y="2902"/>
                <a:ext cx="5960182" cy="2052865"/>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0979" tIns="220979" rIns="220979" bIns="220979" numCol="1" anchor="ctr">
                <a:spAutoFit/>
              </a:bodyPr>
              <a:lstStyle>
                <a:lvl1pPr defTabSz="2578100">
                  <a:lnSpc>
                    <a:spcPct val="90000"/>
                  </a:lnSpc>
                  <a:spcBef>
                    <a:spcPts val="2400"/>
                  </a:spcBef>
                  <a:defRPr sz="5800">
                    <a:solidFill>
                      <a:srgbClr val="FFFFFF"/>
                    </a:solidFill>
                  </a:defRPr>
                </a:lvl1pPr>
              </a:lstStyle>
              <a:p>
                <a:r>
                  <a:t>Stratégie proactive </a:t>
                </a:r>
              </a:p>
            </p:txBody>
          </p:sp>
        </p:grpSp>
        <p:grpSp>
          <p:nvGrpSpPr>
            <p:cNvPr id="135" name="Group"/>
            <p:cNvGrpSpPr/>
            <p:nvPr/>
          </p:nvGrpSpPr>
          <p:grpSpPr>
            <a:xfrm>
              <a:off x="0" y="1891939"/>
              <a:ext cx="6096000" cy="1391132"/>
              <a:chOff x="0" y="333769"/>
              <a:chExt cx="6096000" cy="1391131"/>
            </a:xfrm>
          </p:grpSpPr>
          <p:sp>
            <p:nvSpPr>
              <p:cNvPr id="133" name="Rounded Rectangle"/>
              <p:cNvSpPr/>
              <p:nvPr/>
            </p:nvSpPr>
            <p:spPr>
              <a:xfrm>
                <a:off x="0" y="333769"/>
                <a:ext cx="6096000" cy="1391131"/>
              </a:xfrm>
              <a:prstGeom prst="roundRect">
                <a:avLst>
                  <a:gd name="adj" fmla="val 16667"/>
                </a:avLst>
              </a:prstGeom>
              <a:solidFill>
                <a:schemeClr val="accent1"/>
              </a:solidFill>
              <a:ln w="25400" cap="flat">
                <a:solidFill>
                  <a:srgbClr val="FFFFFF"/>
                </a:solidFill>
                <a:prstDash val="solid"/>
                <a:round/>
              </a:ln>
              <a:effectLst/>
            </p:spPr>
            <p:txBody>
              <a:bodyPr wrap="square" lIns="45719" tIns="45719" rIns="45719" bIns="45719" numCol="1" anchor="ctr">
                <a:noAutofit/>
              </a:bodyPr>
              <a:lstStyle/>
              <a:p>
                <a:pPr defTabSz="2578100">
                  <a:lnSpc>
                    <a:spcPct val="90000"/>
                  </a:lnSpc>
                  <a:spcBef>
                    <a:spcPts val="700"/>
                  </a:spcBef>
                  <a:defRPr>
                    <a:solidFill>
                      <a:srgbClr val="FFFFFF"/>
                    </a:solidFill>
                  </a:defRPr>
                </a:pPr>
                <a:endParaRPr/>
              </a:p>
            </p:txBody>
          </p:sp>
          <p:sp>
            <p:nvSpPr>
              <p:cNvPr id="134" name="Stratégie réactive"/>
              <p:cNvSpPr txBox="1"/>
              <p:nvPr/>
            </p:nvSpPr>
            <p:spPr>
              <a:xfrm>
                <a:off x="67909" y="404550"/>
                <a:ext cx="5960182" cy="1249569"/>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220979" tIns="220979" rIns="220979" bIns="220979" numCol="1" anchor="ctr">
                <a:spAutoFit/>
              </a:bodyPr>
              <a:lstStyle>
                <a:lvl1pPr defTabSz="2578100">
                  <a:lnSpc>
                    <a:spcPct val="90000"/>
                  </a:lnSpc>
                  <a:spcBef>
                    <a:spcPts val="2400"/>
                  </a:spcBef>
                  <a:defRPr sz="5800">
                    <a:solidFill>
                      <a:srgbClr val="FFFFFF"/>
                    </a:solidFill>
                  </a:defRPr>
                </a:lvl1pPr>
              </a:lstStyle>
              <a:p>
                <a:r>
                  <a:t>Stratégie réactive </a:t>
                </a:r>
              </a:p>
            </p:txBody>
          </p:sp>
        </p:grpSp>
      </p:grpSp>
    </p:spTree>
    <p:extLst>
      <p:ext uri="{BB962C8B-B14F-4D97-AF65-F5344CB8AC3E}">
        <p14:creationId xmlns:p14="http://schemas.microsoft.com/office/powerpoint/2010/main" val="184959582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Title 1"/>
          <p:cNvSpPr txBox="1">
            <a:spLocks noGrp="1"/>
          </p:cNvSpPr>
          <p:nvPr>
            <p:ph type="title"/>
          </p:nvPr>
        </p:nvSpPr>
        <p:spPr>
          <a:xfrm>
            <a:off x="345876" y="365125"/>
            <a:ext cx="6581869" cy="1606553"/>
          </a:xfrm>
          <a:prstGeom prst="rect">
            <a:avLst/>
          </a:prstGeom>
        </p:spPr>
        <p:txBody>
          <a:bodyPr/>
          <a:lstStyle>
            <a:lvl1pPr algn="l" defTabSz="896111">
              <a:defRPr sz="4312">
                <a:solidFill>
                  <a:srgbClr val="ED7D31"/>
                </a:solidFill>
                <a:latin typeface="Segoe UI"/>
                <a:ea typeface="Segoe UI"/>
                <a:cs typeface="Segoe UI"/>
                <a:sym typeface="Segoe UI"/>
              </a:defRPr>
            </a:lvl1pPr>
          </a:lstStyle>
          <a:p>
            <a:r>
              <a:rPr dirty="0" err="1"/>
              <a:t>Ressources</a:t>
            </a:r>
            <a:r>
              <a:rPr dirty="0"/>
              <a:t> pour la </a:t>
            </a:r>
            <a:r>
              <a:rPr dirty="0" err="1"/>
              <a:t>gestion</a:t>
            </a:r>
            <a:r>
              <a:rPr dirty="0"/>
              <a:t> des </a:t>
            </a:r>
            <a:r>
              <a:rPr dirty="0" smtClean="0"/>
              <a:t>afflux </a:t>
            </a:r>
            <a:endParaRPr dirty="0"/>
          </a:p>
        </p:txBody>
      </p:sp>
      <p:grpSp>
        <p:nvGrpSpPr>
          <p:cNvPr id="159" name="Diagram 5"/>
          <p:cNvGrpSpPr/>
          <p:nvPr/>
        </p:nvGrpSpPr>
        <p:grpSpPr>
          <a:xfrm>
            <a:off x="2702124" y="1275348"/>
            <a:ext cx="6096001" cy="4764505"/>
            <a:chOff x="0" y="0"/>
            <a:chExt cx="6096000" cy="3901943"/>
          </a:xfrm>
        </p:grpSpPr>
        <p:grpSp>
          <p:nvGrpSpPr>
            <p:cNvPr id="143" name="Group"/>
            <p:cNvGrpSpPr/>
            <p:nvPr/>
          </p:nvGrpSpPr>
          <p:grpSpPr>
            <a:xfrm>
              <a:off x="1464257" y="2425056"/>
              <a:ext cx="1712979" cy="1476887"/>
              <a:chOff x="-1" y="0"/>
              <a:chExt cx="1712977" cy="1476885"/>
            </a:xfrm>
          </p:grpSpPr>
          <p:sp>
            <p:nvSpPr>
              <p:cNvPr id="141" name="Shape"/>
              <p:cNvSpPr/>
              <p:nvPr/>
            </p:nvSpPr>
            <p:spPr>
              <a:xfrm>
                <a:off x="-1" y="0"/>
                <a:ext cx="1712977" cy="14768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6" y="0"/>
                    </a:lnTo>
                    <a:lnTo>
                      <a:pt x="16944" y="0"/>
                    </a:lnTo>
                    <a:lnTo>
                      <a:pt x="21600" y="10800"/>
                    </a:lnTo>
                    <a:lnTo>
                      <a:pt x="16944" y="21600"/>
                    </a:lnTo>
                    <a:lnTo>
                      <a:pt x="4656" y="21600"/>
                    </a:lnTo>
                    <a:close/>
                  </a:path>
                </a:pathLst>
              </a:custGeom>
              <a:solidFill>
                <a:schemeClr val="accent1"/>
              </a:solidFill>
              <a:ln w="25400" cap="flat">
                <a:solidFill>
                  <a:schemeClr val="accent1"/>
                </a:solidFill>
                <a:prstDash val="solid"/>
                <a:round/>
              </a:ln>
              <a:effectLst/>
            </p:spPr>
            <p:txBody>
              <a:bodyPr wrap="square" lIns="45719" tIns="45719" rIns="45719" bIns="45719" numCol="1" anchor="ctr">
                <a:noAutofit/>
              </a:bodyPr>
              <a:lstStyle/>
              <a:p>
                <a:pPr algn="ctr" defTabSz="1111250">
                  <a:lnSpc>
                    <a:spcPct val="90000"/>
                  </a:lnSpc>
                  <a:spcBef>
                    <a:spcPts val="700"/>
                  </a:spcBef>
                  <a:defRPr>
                    <a:solidFill>
                      <a:srgbClr val="FFFFFF"/>
                    </a:solidFill>
                  </a:defRPr>
                </a:pPr>
                <a:endParaRPr/>
              </a:p>
            </p:txBody>
          </p:sp>
          <p:sp>
            <p:nvSpPr>
              <p:cNvPr id="142" name="Matériau"/>
              <p:cNvSpPr txBox="1"/>
              <p:nvPr/>
            </p:nvSpPr>
            <p:spPr>
              <a:xfrm>
                <a:off x="265822" y="454879"/>
                <a:ext cx="1344436" cy="56712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algn="ctr" defTabSz="1111250">
                  <a:lnSpc>
                    <a:spcPct val="90000"/>
                  </a:lnSpc>
                  <a:spcBef>
                    <a:spcPts val="1000"/>
                  </a:spcBef>
                  <a:defRPr sz="2500">
                    <a:solidFill>
                      <a:srgbClr val="FFFFFF"/>
                    </a:solidFill>
                  </a:defRPr>
                </a:lvl1pPr>
              </a:lstStyle>
              <a:p>
                <a:r>
                  <a:rPr dirty="0" err="1" smtClean="0"/>
                  <a:t>Matéri</a:t>
                </a:r>
                <a:r>
                  <a:rPr lang="fr-BE" dirty="0" smtClean="0"/>
                  <a:t>elles</a:t>
                </a:r>
                <a:endParaRPr dirty="0"/>
              </a:p>
            </p:txBody>
          </p:sp>
        </p:grpSp>
        <p:sp>
          <p:nvSpPr>
            <p:cNvPr id="144" name="Shape"/>
            <p:cNvSpPr/>
            <p:nvPr/>
          </p:nvSpPr>
          <p:spPr>
            <a:xfrm>
              <a:off x="1508759" y="3077069"/>
              <a:ext cx="200559" cy="17285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4" y="0"/>
                  </a:lnTo>
                  <a:lnTo>
                    <a:pt x="16946" y="0"/>
                  </a:lnTo>
                  <a:lnTo>
                    <a:pt x="21600" y="10800"/>
                  </a:lnTo>
                  <a:lnTo>
                    <a:pt x="16946" y="21600"/>
                  </a:lnTo>
                  <a:lnTo>
                    <a:pt x="4654" y="21600"/>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endParaRPr/>
            </a:p>
          </p:txBody>
        </p:sp>
        <p:sp>
          <p:nvSpPr>
            <p:cNvPr id="145" name="Shape"/>
            <p:cNvSpPr/>
            <p:nvPr/>
          </p:nvSpPr>
          <p:spPr>
            <a:xfrm>
              <a:off x="0" y="1631790"/>
              <a:ext cx="1712977" cy="14768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6" y="0"/>
                  </a:lnTo>
                  <a:lnTo>
                    <a:pt x="16944" y="0"/>
                  </a:lnTo>
                  <a:lnTo>
                    <a:pt x="21600" y="10800"/>
                  </a:lnTo>
                  <a:lnTo>
                    <a:pt x="16944" y="21600"/>
                  </a:lnTo>
                  <a:lnTo>
                    <a:pt x="4656" y="21600"/>
                  </a:lnTo>
                  <a:close/>
                </a:path>
              </a:pathLst>
            </a:custGeom>
            <a:blipFill rotWithShape="1">
              <a:blip r:embed="rId3"/>
              <a:srcRect/>
              <a:stretch>
                <a:fillRect/>
              </a:stretch>
            </a:blipFill>
            <a:ln w="25400" cap="flat">
              <a:solidFill>
                <a:schemeClr val="accent1"/>
              </a:solidFill>
              <a:prstDash val="solid"/>
              <a:round/>
            </a:ln>
            <a:effectLst/>
          </p:spPr>
          <p:txBody>
            <a:bodyPr wrap="square" lIns="45719" tIns="45719" rIns="45719" bIns="45719" numCol="1" anchor="t">
              <a:noAutofit/>
            </a:bodyPr>
            <a:lstStyle/>
            <a:p>
              <a:endParaRPr/>
            </a:p>
          </p:txBody>
        </p:sp>
        <p:sp>
          <p:nvSpPr>
            <p:cNvPr id="146" name="Shape"/>
            <p:cNvSpPr/>
            <p:nvPr/>
          </p:nvSpPr>
          <p:spPr>
            <a:xfrm>
              <a:off x="1166164" y="2913577"/>
              <a:ext cx="200559" cy="17285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4" y="0"/>
                  </a:lnTo>
                  <a:lnTo>
                    <a:pt x="16946" y="0"/>
                  </a:lnTo>
                  <a:lnTo>
                    <a:pt x="21600" y="10800"/>
                  </a:lnTo>
                  <a:lnTo>
                    <a:pt x="16946" y="21600"/>
                  </a:lnTo>
                  <a:lnTo>
                    <a:pt x="4654" y="21600"/>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endParaRPr/>
            </a:p>
          </p:txBody>
        </p:sp>
        <p:grpSp>
          <p:nvGrpSpPr>
            <p:cNvPr id="149" name="Group"/>
            <p:cNvGrpSpPr/>
            <p:nvPr/>
          </p:nvGrpSpPr>
          <p:grpSpPr>
            <a:xfrm>
              <a:off x="2923639" y="1614233"/>
              <a:ext cx="1712978" cy="1476887"/>
              <a:chOff x="-1" y="0"/>
              <a:chExt cx="1712977" cy="1476885"/>
            </a:xfrm>
          </p:grpSpPr>
          <p:sp>
            <p:nvSpPr>
              <p:cNvPr id="147" name="Shape"/>
              <p:cNvSpPr/>
              <p:nvPr/>
            </p:nvSpPr>
            <p:spPr>
              <a:xfrm>
                <a:off x="-1" y="0"/>
                <a:ext cx="1712977" cy="14768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6" y="0"/>
                    </a:lnTo>
                    <a:lnTo>
                      <a:pt x="16944" y="0"/>
                    </a:lnTo>
                    <a:lnTo>
                      <a:pt x="21600" y="10800"/>
                    </a:lnTo>
                    <a:lnTo>
                      <a:pt x="16944" y="21600"/>
                    </a:lnTo>
                    <a:lnTo>
                      <a:pt x="4656" y="21600"/>
                    </a:lnTo>
                    <a:close/>
                  </a:path>
                </a:pathLst>
              </a:custGeom>
              <a:solidFill>
                <a:schemeClr val="accent1"/>
              </a:solidFill>
              <a:ln w="25400" cap="flat">
                <a:solidFill>
                  <a:schemeClr val="accent1"/>
                </a:solidFill>
                <a:prstDash val="solid"/>
                <a:round/>
              </a:ln>
              <a:effectLst/>
            </p:spPr>
            <p:txBody>
              <a:bodyPr wrap="square" lIns="45719" tIns="45719" rIns="45719" bIns="45719" numCol="1" anchor="ctr">
                <a:noAutofit/>
              </a:bodyPr>
              <a:lstStyle/>
              <a:p>
                <a:pPr algn="ctr" defTabSz="1111250">
                  <a:lnSpc>
                    <a:spcPct val="90000"/>
                  </a:lnSpc>
                  <a:spcBef>
                    <a:spcPts val="700"/>
                  </a:spcBef>
                  <a:defRPr>
                    <a:solidFill>
                      <a:srgbClr val="FFFFFF"/>
                    </a:solidFill>
                  </a:defRPr>
                </a:pPr>
                <a:endParaRPr/>
              </a:p>
            </p:txBody>
          </p:sp>
          <p:sp>
            <p:nvSpPr>
              <p:cNvPr id="148" name="Financier"/>
              <p:cNvSpPr txBox="1"/>
              <p:nvPr/>
            </p:nvSpPr>
            <p:spPr>
              <a:xfrm>
                <a:off x="150877" y="454878"/>
                <a:ext cx="1453285" cy="56712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algn="ctr" defTabSz="1111250">
                  <a:lnSpc>
                    <a:spcPct val="90000"/>
                  </a:lnSpc>
                  <a:spcBef>
                    <a:spcPts val="1000"/>
                  </a:spcBef>
                  <a:defRPr sz="2500">
                    <a:solidFill>
                      <a:srgbClr val="FFFFFF"/>
                    </a:solidFill>
                  </a:defRPr>
                </a:lvl1pPr>
              </a:lstStyle>
              <a:p>
                <a:r>
                  <a:rPr dirty="0" smtClean="0"/>
                  <a:t>Financier</a:t>
                </a:r>
                <a:r>
                  <a:rPr lang="fr-BE" dirty="0" smtClean="0"/>
                  <a:t>es</a:t>
                </a:r>
                <a:endParaRPr dirty="0"/>
              </a:p>
            </p:txBody>
          </p:sp>
        </p:grpSp>
        <p:sp>
          <p:nvSpPr>
            <p:cNvPr id="150" name="Shape"/>
            <p:cNvSpPr/>
            <p:nvPr/>
          </p:nvSpPr>
          <p:spPr>
            <a:xfrm>
              <a:off x="4094683" y="2894458"/>
              <a:ext cx="200559" cy="17285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4" y="0"/>
                  </a:lnTo>
                  <a:lnTo>
                    <a:pt x="16946" y="0"/>
                  </a:lnTo>
                  <a:lnTo>
                    <a:pt x="21600" y="10800"/>
                  </a:lnTo>
                  <a:lnTo>
                    <a:pt x="16946" y="21600"/>
                  </a:lnTo>
                  <a:lnTo>
                    <a:pt x="4654" y="21600"/>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endParaRPr/>
            </a:p>
          </p:txBody>
        </p:sp>
        <p:sp>
          <p:nvSpPr>
            <p:cNvPr id="151" name="Shape"/>
            <p:cNvSpPr/>
            <p:nvPr/>
          </p:nvSpPr>
          <p:spPr>
            <a:xfrm>
              <a:off x="4383023" y="2425056"/>
              <a:ext cx="1712977" cy="14768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6" y="0"/>
                  </a:lnTo>
                  <a:lnTo>
                    <a:pt x="16944" y="0"/>
                  </a:lnTo>
                  <a:lnTo>
                    <a:pt x="21600" y="10800"/>
                  </a:lnTo>
                  <a:lnTo>
                    <a:pt x="16944" y="21600"/>
                  </a:lnTo>
                  <a:lnTo>
                    <a:pt x="4656" y="21600"/>
                  </a:lnTo>
                  <a:close/>
                </a:path>
              </a:pathLst>
            </a:custGeom>
            <a:blipFill rotWithShape="1">
              <a:blip r:embed="rId4"/>
              <a:srcRect/>
              <a:stretch>
                <a:fillRect/>
              </a:stretch>
            </a:blipFill>
            <a:ln w="25400" cap="flat">
              <a:solidFill>
                <a:schemeClr val="accent1"/>
              </a:solidFill>
              <a:prstDash val="solid"/>
              <a:round/>
            </a:ln>
            <a:effectLst/>
          </p:spPr>
          <p:txBody>
            <a:bodyPr wrap="square" lIns="45719" tIns="45719" rIns="45719" bIns="45719" numCol="1" anchor="t">
              <a:noAutofit/>
            </a:bodyPr>
            <a:lstStyle/>
            <a:p>
              <a:endParaRPr/>
            </a:p>
          </p:txBody>
        </p:sp>
        <p:sp>
          <p:nvSpPr>
            <p:cNvPr id="152" name="Shape"/>
            <p:cNvSpPr/>
            <p:nvPr/>
          </p:nvSpPr>
          <p:spPr>
            <a:xfrm>
              <a:off x="4427523" y="3077069"/>
              <a:ext cx="200559" cy="17285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4" y="0"/>
                  </a:lnTo>
                  <a:lnTo>
                    <a:pt x="16946" y="0"/>
                  </a:lnTo>
                  <a:lnTo>
                    <a:pt x="21600" y="10800"/>
                  </a:lnTo>
                  <a:lnTo>
                    <a:pt x="16946" y="21600"/>
                  </a:lnTo>
                  <a:lnTo>
                    <a:pt x="4654" y="21600"/>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endParaRPr/>
            </a:p>
          </p:txBody>
        </p:sp>
        <p:grpSp>
          <p:nvGrpSpPr>
            <p:cNvPr id="155" name="Group"/>
            <p:cNvGrpSpPr/>
            <p:nvPr/>
          </p:nvGrpSpPr>
          <p:grpSpPr>
            <a:xfrm>
              <a:off x="1464257" y="806921"/>
              <a:ext cx="1712979" cy="1476886"/>
              <a:chOff x="-1" y="0"/>
              <a:chExt cx="1712977" cy="1476885"/>
            </a:xfrm>
          </p:grpSpPr>
          <p:sp>
            <p:nvSpPr>
              <p:cNvPr id="153" name="Shape"/>
              <p:cNvSpPr/>
              <p:nvPr/>
            </p:nvSpPr>
            <p:spPr>
              <a:xfrm>
                <a:off x="-1" y="0"/>
                <a:ext cx="1712977" cy="14768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6" y="0"/>
                    </a:lnTo>
                    <a:lnTo>
                      <a:pt x="16944" y="0"/>
                    </a:lnTo>
                    <a:lnTo>
                      <a:pt x="21600" y="10800"/>
                    </a:lnTo>
                    <a:lnTo>
                      <a:pt x="16944" y="21600"/>
                    </a:lnTo>
                    <a:lnTo>
                      <a:pt x="4656" y="21600"/>
                    </a:lnTo>
                    <a:close/>
                  </a:path>
                </a:pathLst>
              </a:custGeom>
              <a:solidFill>
                <a:schemeClr val="accent1"/>
              </a:solidFill>
              <a:ln w="25400" cap="flat">
                <a:solidFill>
                  <a:schemeClr val="accent1"/>
                </a:solidFill>
                <a:prstDash val="solid"/>
                <a:round/>
              </a:ln>
              <a:effectLst/>
            </p:spPr>
            <p:txBody>
              <a:bodyPr wrap="square" lIns="45719" tIns="45719" rIns="45719" bIns="45719" numCol="1" anchor="ctr">
                <a:noAutofit/>
              </a:bodyPr>
              <a:lstStyle/>
              <a:p>
                <a:pPr algn="ctr" defTabSz="1111250">
                  <a:lnSpc>
                    <a:spcPct val="90000"/>
                  </a:lnSpc>
                  <a:spcBef>
                    <a:spcPts val="700"/>
                  </a:spcBef>
                  <a:defRPr>
                    <a:solidFill>
                      <a:srgbClr val="FFFFFF"/>
                    </a:solidFill>
                  </a:defRPr>
                </a:pPr>
                <a:endParaRPr/>
              </a:p>
            </p:txBody>
          </p:sp>
          <p:sp>
            <p:nvSpPr>
              <p:cNvPr id="154" name="humanitaire"/>
              <p:cNvSpPr txBox="1"/>
              <p:nvPr/>
            </p:nvSpPr>
            <p:spPr>
              <a:xfrm>
                <a:off x="44502" y="596659"/>
                <a:ext cx="1565757" cy="283564"/>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algn="ctr" defTabSz="1111250">
                  <a:lnSpc>
                    <a:spcPct val="90000"/>
                  </a:lnSpc>
                  <a:spcBef>
                    <a:spcPts val="1000"/>
                  </a:spcBef>
                  <a:defRPr sz="2500">
                    <a:solidFill>
                      <a:srgbClr val="FFFFFF"/>
                    </a:solidFill>
                  </a:defRPr>
                </a:lvl1pPr>
              </a:lstStyle>
              <a:p>
                <a:r>
                  <a:rPr lang="fr-BE" dirty="0" err="1"/>
                  <a:t>H</a:t>
                </a:r>
                <a:r>
                  <a:rPr dirty="0" err="1" smtClean="0"/>
                  <a:t>uma</a:t>
                </a:r>
                <a:r>
                  <a:rPr lang="fr-BE" dirty="0" err="1" smtClean="0"/>
                  <a:t>ines</a:t>
                </a:r>
                <a:endParaRPr dirty="0"/>
              </a:p>
            </p:txBody>
          </p:sp>
        </p:grpSp>
        <p:sp>
          <p:nvSpPr>
            <p:cNvPr id="156" name="Shape"/>
            <p:cNvSpPr/>
            <p:nvPr/>
          </p:nvSpPr>
          <p:spPr>
            <a:xfrm>
              <a:off x="2625546" y="838917"/>
              <a:ext cx="200559" cy="17285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4" y="0"/>
                  </a:lnTo>
                  <a:lnTo>
                    <a:pt x="16946" y="0"/>
                  </a:lnTo>
                  <a:lnTo>
                    <a:pt x="21600" y="10800"/>
                  </a:lnTo>
                  <a:lnTo>
                    <a:pt x="16946" y="21600"/>
                  </a:lnTo>
                  <a:lnTo>
                    <a:pt x="4654" y="21600"/>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endParaRPr/>
            </a:p>
          </p:txBody>
        </p:sp>
        <p:sp>
          <p:nvSpPr>
            <p:cNvPr id="157" name="Shape"/>
            <p:cNvSpPr/>
            <p:nvPr/>
          </p:nvSpPr>
          <p:spPr>
            <a:xfrm>
              <a:off x="2923640" y="0"/>
              <a:ext cx="1712977" cy="1476885"/>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6" y="0"/>
                  </a:lnTo>
                  <a:lnTo>
                    <a:pt x="16944" y="0"/>
                  </a:lnTo>
                  <a:lnTo>
                    <a:pt x="21600" y="10800"/>
                  </a:lnTo>
                  <a:lnTo>
                    <a:pt x="16944" y="21600"/>
                  </a:lnTo>
                  <a:lnTo>
                    <a:pt x="4656" y="21600"/>
                  </a:lnTo>
                  <a:close/>
                </a:path>
              </a:pathLst>
            </a:custGeom>
            <a:blipFill rotWithShape="1">
              <a:blip r:embed="rId5"/>
              <a:srcRect/>
              <a:stretch>
                <a:fillRect/>
              </a:stretch>
            </a:blipFill>
            <a:ln w="25400" cap="flat">
              <a:solidFill>
                <a:schemeClr val="accent1"/>
              </a:solidFill>
              <a:prstDash val="solid"/>
              <a:round/>
            </a:ln>
            <a:effectLst/>
          </p:spPr>
          <p:txBody>
            <a:bodyPr wrap="square" lIns="45719" tIns="45719" rIns="45719" bIns="45719" numCol="1" anchor="t">
              <a:noAutofit/>
            </a:bodyPr>
            <a:lstStyle/>
            <a:p>
              <a:endParaRPr/>
            </a:p>
          </p:txBody>
        </p:sp>
        <p:sp>
          <p:nvSpPr>
            <p:cNvPr id="158" name="Shape"/>
            <p:cNvSpPr/>
            <p:nvPr/>
          </p:nvSpPr>
          <p:spPr>
            <a:xfrm>
              <a:off x="2974238" y="648502"/>
              <a:ext cx="200559" cy="172856"/>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4654" y="0"/>
                  </a:lnTo>
                  <a:lnTo>
                    <a:pt x="16946" y="0"/>
                  </a:lnTo>
                  <a:lnTo>
                    <a:pt x="21600" y="10800"/>
                  </a:lnTo>
                  <a:lnTo>
                    <a:pt x="16946" y="21600"/>
                  </a:lnTo>
                  <a:lnTo>
                    <a:pt x="4654" y="21600"/>
                  </a:lnTo>
                  <a:close/>
                </a:path>
              </a:pathLst>
            </a:custGeom>
            <a:solidFill>
              <a:srgbClr val="FFFFFF"/>
            </a:solidFill>
            <a:ln w="25400" cap="flat">
              <a:solidFill>
                <a:schemeClr val="accent1"/>
              </a:solidFill>
              <a:prstDash val="solid"/>
              <a:round/>
            </a:ln>
            <a:effectLst/>
          </p:spPr>
          <p:txBody>
            <a:bodyPr wrap="square" lIns="45719" tIns="45719" rIns="45719" bIns="45719" numCol="1" anchor="t">
              <a:noAutofit/>
            </a:bodyPr>
            <a:lstStyle/>
            <a:p>
              <a:endParaRPr/>
            </a:p>
          </p:txBody>
        </p:sp>
      </p:grpSp>
    </p:spTree>
    <p:extLst>
      <p:ext uri="{BB962C8B-B14F-4D97-AF65-F5344CB8AC3E}">
        <p14:creationId xmlns:p14="http://schemas.microsoft.com/office/powerpoint/2010/main" val="324991417"/>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Rectangle 1"/>
          <p:cNvSpPr txBox="1"/>
          <p:nvPr/>
        </p:nvSpPr>
        <p:spPr>
          <a:xfrm>
            <a:off x="425816" y="-251423"/>
            <a:ext cx="8546735" cy="28623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ctr">
              <a:defRPr sz="6000">
                <a:solidFill>
                  <a:srgbClr val="ED7D31"/>
                </a:solidFill>
                <a:latin typeface="Segoe UI Light"/>
                <a:ea typeface="Segoe UI Light"/>
                <a:cs typeface="Segoe UI Light"/>
                <a:sym typeface="Segoe UI Light"/>
              </a:defRPr>
            </a:pPr>
            <a:r>
              <a:rPr dirty="0" err="1" smtClean="0"/>
              <a:t>Activité</a:t>
            </a:r>
            <a:r>
              <a:rPr lang="fr-BE" dirty="0" smtClean="0"/>
              <a:t>s</a:t>
            </a:r>
            <a:endParaRPr dirty="0"/>
          </a:p>
          <a:p>
            <a:pPr algn="ctr">
              <a:defRPr sz="6000">
                <a:solidFill>
                  <a:srgbClr val="ED7D31"/>
                </a:solidFill>
                <a:latin typeface="Segoe UI Light"/>
                <a:ea typeface="Segoe UI Light"/>
                <a:cs typeface="Segoe UI Light"/>
                <a:sym typeface="Segoe UI Light"/>
              </a:defRPr>
            </a:pPr>
            <a:r>
              <a:rPr dirty="0" err="1"/>
              <a:t>Gestion</a:t>
            </a:r>
            <a:r>
              <a:rPr dirty="0"/>
              <a:t> des </a:t>
            </a:r>
            <a:r>
              <a:rPr lang="fr-BE" dirty="0" smtClean="0"/>
              <a:t>afflux</a:t>
            </a:r>
            <a:r>
              <a:rPr dirty="0" smtClean="0"/>
              <a:t> </a:t>
            </a:r>
            <a:r>
              <a:rPr dirty="0"/>
              <a:t>- </a:t>
            </a:r>
            <a:r>
              <a:rPr dirty="0" err="1"/>
              <a:t>objectif</a:t>
            </a:r>
            <a:endParaRPr dirty="0"/>
          </a:p>
        </p:txBody>
      </p:sp>
      <p:sp>
        <p:nvSpPr>
          <p:cNvPr id="164" name="Rectangle 1"/>
          <p:cNvSpPr txBox="1"/>
          <p:nvPr/>
        </p:nvSpPr>
        <p:spPr>
          <a:xfrm>
            <a:off x="425813" y="2358788"/>
            <a:ext cx="8361000" cy="369331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285750" indent="-285750">
              <a:spcBef>
                <a:spcPts val="1800"/>
              </a:spcBef>
              <a:buSzPct val="100000"/>
              <a:buFont typeface="Arial"/>
              <a:buChar char="•"/>
              <a:defRPr sz="2800">
                <a:latin typeface="Verdana"/>
                <a:ea typeface="Verdana"/>
                <a:cs typeface="Verdana"/>
                <a:sym typeface="Verdana"/>
              </a:defRPr>
            </a:pPr>
            <a:r>
              <a:rPr dirty="0" err="1"/>
              <a:t>L'étudiant</a:t>
            </a:r>
            <a:r>
              <a:rPr dirty="0"/>
              <a:t> </a:t>
            </a:r>
            <a:r>
              <a:rPr dirty="0" err="1"/>
              <a:t>doit</a:t>
            </a:r>
            <a:r>
              <a:rPr dirty="0"/>
              <a:t> </a:t>
            </a:r>
            <a:r>
              <a:rPr dirty="0" err="1"/>
              <a:t>avoir</a:t>
            </a:r>
            <a:r>
              <a:rPr dirty="0"/>
              <a:t> </a:t>
            </a:r>
            <a:r>
              <a:rPr dirty="0" err="1"/>
              <a:t>lu</a:t>
            </a:r>
            <a:r>
              <a:rPr dirty="0"/>
              <a:t> et </a:t>
            </a:r>
            <a:r>
              <a:rPr dirty="0" err="1"/>
              <a:t>complété</a:t>
            </a:r>
            <a:r>
              <a:rPr dirty="0"/>
              <a:t> </a:t>
            </a:r>
            <a:r>
              <a:rPr lang="fr-BE" dirty="0" smtClean="0"/>
              <a:t>les</a:t>
            </a:r>
            <a:r>
              <a:rPr dirty="0" smtClean="0"/>
              <a:t> </a:t>
            </a:r>
            <a:r>
              <a:rPr i="1" dirty="0" err="1"/>
              <a:t>étude</a:t>
            </a:r>
            <a:r>
              <a:rPr i="1" dirty="0"/>
              <a:t> de </a:t>
            </a:r>
            <a:r>
              <a:rPr i="1" dirty="0" err="1"/>
              <a:t>cas</a:t>
            </a:r>
            <a:r>
              <a:rPr dirty="0"/>
              <a:t> en eLearning </a:t>
            </a:r>
            <a:r>
              <a:rPr dirty="0" err="1"/>
              <a:t>avant</a:t>
            </a:r>
            <a:r>
              <a:rPr dirty="0"/>
              <a:t> de </a:t>
            </a:r>
            <a:r>
              <a:rPr dirty="0" err="1"/>
              <a:t>tenter</a:t>
            </a:r>
            <a:r>
              <a:rPr dirty="0"/>
              <a:t> </a:t>
            </a:r>
            <a:r>
              <a:rPr dirty="0" err="1"/>
              <a:t>cette</a:t>
            </a:r>
            <a:r>
              <a:rPr dirty="0"/>
              <a:t> session. </a:t>
            </a:r>
          </a:p>
          <a:p>
            <a:pPr marL="285750" indent="-285750">
              <a:spcBef>
                <a:spcPts val="1200"/>
              </a:spcBef>
              <a:buSzPct val="100000"/>
              <a:buFont typeface="Arial"/>
              <a:buChar char="•"/>
              <a:defRPr sz="2800">
                <a:latin typeface="Verdana"/>
                <a:ea typeface="Verdana"/>
                <a:cs typeface="Verdana"/>
                <a:sym typeface="Verdana"/>
              </a:defRPr>
            </a:pPr>
            <a:r>
              <a:rPr dirty="0" err="1"/>
              <a:t>L'objectif</a:t>
            </a:r>
            <a:r>
              <a:rPr dirty="0"/>
              <a:t> principal </a:t>
            </a:r>
            <a:r>
              <a:rPr dirty="0" err="1"/>
              <a:t>est</a:t>
            </a:r>
            <a:r>
              <a:rPr dirty="0"/>
              <a:t> de </a:t>
            </a:r>
            <a:r>
              <a:rPr dirty="0" err="1"/>
              <a:t>permettre</a:t>
            </a:r>
            <a:r>
              <a:rPr dirty="0"/>
              <a:t> aux </a:t>
            </a:r>
            <a:r>
              <a:rPr dirty="0" err="1"/>
              <a:t>élèves</a:t>
            </a:r>
            <a:r>
              <a:rPr dirty="0"/>
              <a:t> de </a:t>
            </a:r>
            <a:r>
              <a:rPr dirty="0" err="1"/>
              <a:t>développer</a:t>
            </a:r>
            <a:r>
              <a:rPr dirty="0"/>
              <a:t> des </a:t>
            </a:r>
            <a:r>
              <a:rPr dirty="0" err="1"/>
              <a:t>compétences</a:t>
            </a:r>
            <a:r>
              <a:rPr dirty="0"/>
              <a:t> </a:t>
            </a:r>
            <a:r>
              <a:rPr dirty="0" err="1"/>
              <a:t>dans</a:t>
            </a:r>
            <a:r>
              <a:rPr dirty="0"/>
              <a:t> la </a:t>
            </a:r>
            <a:r>
              <a:rPr dirty="0" err="1"/>
              <a:t>mise</a:t>
            </a:r>
            <a:r>
              <a:rPr dirty="0"/>
              <a:t> en </a:t>
            </a:r>
            <a:r>
              <a:rPr dirty="0" err="1"/>
              <a:t>commun</a:t>
            </a:r>
            <a:r>
              <a:rPr dirty="0"/>
              <a:t> des </a:t>
            </a:r>
            <a:r>
              <a:rPr dirty="0" err="1"/>
              <a:t>ressources</a:t>
            </a:r>
            <a:r>
              <a:rPr dirty="0"/>
              <a:t> </a:t>
            </a:r>
            <a:r>
              <a:rPr dirty="0" err="1"/>
              <a:t>matérielles</a:t>
            </a:r>
            <a:r>
              <a:rPr dirty="0"/>
              <a:t> et </a:t>
            </a:r>
            <a:r>
              <a:rPr dirty="0" err="1"/>
              <a:t>humaines</a:t>
            </a:r>
            <a:r>
              <a:rPr dirty="0"/>
              <a:t> </a:t>
            </a:r>
            <a:r>
              <a:rPr dirty="0" err="1"/>
              <a:t>potentielles</a:t>
            </a:r>
            <a:r>
              <a:rPr dirty="0"/>
              <a:t> </a:t>
            </a:r>
            <a:r>
              <a:rPr dirty="0" err="1"/>
              <a:t>nécessaires</a:t>
            </a:r>
            <a:r>
              <a:rPr dirty="0"/>
              <a:t> à </a:t>
            </a:r>
            <a:r>
              <a:rPr dirty="0" err="1"/>
              <a:t>chaque</a:t>
            </a:r>
            <a:r>
              <a:rPr dirty="0"/>
              <a:t> </a:t>
            </a:r>
            <a:r>
              <a:rPr dirty="0" err="1" smtClean="0"/>
              <a:t>niveau</a:t>
            </a:r>
            <a:r>
              <a:rPr dirty="0" smtClean="0"/>
              <a:t>. </a:t>
            </a:r>
            <a:endParaRPr dirty="0"/>
          </a:p>
        </p:txBody>
      </p:sp>
    </p:spTree>
    <p:extLst>
      <p:ext uri="{BB962C8B-B14F-4D97-AF65-F5344CB8AC3E}">
        <p14:creationId xmlns:p14="http://schemas.microsoft.com/office/powerpoint/2010/main" val="1348701831"/>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Rectangle 1"/>
          <p:cNvSpPr txBox="1"/>
          <p:nvPr/>
        </p:nvSpPr>
        <p:spPr>
          <a:xfrm>
            <a:off x="1" y="-461666"/>
            <a:ext cx="8972551" cy="26776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nchor="ctr">
            <a:spAutoFit/>
          </a:bodyPr>
          <a:lstStyle/>
          <a:p>
            <a:pPr algn="ctr">
              <a:defRPr sz="6000">
                <a:solidFill>
                  <a:srgbClr val="ED7D31"/>
                </a:solidFill>
                <a:latin typeface="Segoe UI Light"/>
                <a:ea typeface="Segoe UI Light"/>
                <a:cs typeface="Segoe UI Light"/>
                <a:sym typeface="Segoe UI Light"/>
              </a:defRPr>
            </a:pPr>
            <a:r>
              <a:rPr b="1" dirty="0" err="1"/>
              <a:t>Activité</a:t>
            </a:r>
            <a:endParaRPr b="1" dirty="0"/>
          </a:p>
          <a:p>
            <a:pPr algn="ctr">
              <a:defRPr sz="6000">
                <a:solidFill>
                  <a:srgbClr val="ED7D31"/>
                </a:solidFill>
                <a:latin typeface="Segoe UI Light"/>
                <a:ea typeface="Segoe UI Light"/>
                <a:cs typeface="Segoe UI Light"/>
                <a:sym typeface="Segoe UI Light"/>
              </a:defRPr>
            </a:pPr>
            <a:r>
              <a:rPr sz="5400" dirty="0" err="1"/>
              <a:t>Gestion</a:t>
            </a:r>
            <a:r>
              <a:rPr sz="5400" dirty="0"/>
              <a:t> des </a:t>
            </a:r>
            <a:r>
              <a:rPr lang="fr-BE" sz="5400" dirty="0" smtClean="0"/>
              <a:t>afflux</a:t>
            </a:r>
            <a:r>
              <a:rPr sz="5400" dirty="0" smtClean="0"/>
              <a:t> </a:t>
            </a:r>
            <a:r>
              <a:rPr sz="5400" dirty="0"/>
              <a:t>- </a:t>
            </a:r>
            <a:r>
              <a:rPr sz="5400" dirty="0" err="1"/>
              <a:t>activité</a:t>
            </a:r>
            <a:r>
              <a:rPr sz="5400" dirty="0"/>
              <a:t> de </a:t>
            </a:r>
            <a:r>
              <a:rPr sz="5400" dirty="0" err="1"/>
              <a:t>groupe</a:t>
            </a:r>
            <a:endParaRPr sz="5400" dirty="0"/>
          </a:p>
        </p:txBody>
      </p:sp>
      <p:sp>
        <p:nvSpPr>
          <p:cNvPr id="167" name="Rectangle 1"/>
          <p:cNvSpPr txBox="1"/>
          <p:nvPr/>
        </p:nvSpPr>
        <p:spPr>
          <a:xfrm>
            <a:off x="254363" y="2108212"/>
            <a:ext cx="8718186" cy="580158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9" rIns="45719">
            <a:spAutoFit/>
          </a:bodyPr>
          <a:lstStyle/>
          <a:p>
            <a:pPr marL="457200" indent="-457200">
              <a:spcBef>
                <a:spcPts val="600"/>
              </a:spcBef>
              <a:buSzPct val="100000"/>
              <a:buAutoNum type="arabicPeriod"/>
              <a:defRPr sz="2400">
                <a:latin typeface="Verdana"/>
                <a:ea typeface="Verdana"/>
                <a:cs typeface="Verdana"/>
                <a:sym typeface="Verdana"/>
              </a:defRPr>
            </a:pPr>
            <a:r>
              <a:rPr dirty="0" err="1"/>
              <a:t>Utilisez</a:t>
            </a:r>
            <a:r>
              <a:rPr dirty="0"/>
              <a:t> les 3 </a:t>
            </a:r>
            <a:r>
              <a:rPr dirty="0" err="1"/>
              <a:t>groupes</a:t>
            </a:r>
            <a:r>
              <a:rPr dirty="0"/>
              <a:t> </a:t>
            </a:r>
            <a:r>
              <a:rPr dirty="0" err="1"/>
              <a:t>précédents</a:t>
            </a:r>
            <a:r>
              <a:rPr dirty="0"/>
              <a:t> : i. </a:t>
            </a:r>
            <a:r>
              <a:rPr dirty="0" err="1"/>
              <a:t>Groupe</a:t>
            </a:r>
            <a:r>
              <a:rPr dirty="0"/>
              <a:t> A : </a:t>
            </a:r>
            <a:r>
              <a:rPr dirty="0" err="1"/>
              <a:t>Hôpital</a:t>
            </a:r>
            <a:endParaRPr dirty="0"/>
          </a:p>
          <a:p>
            <a:pPr lvl="1">
              <a:spcBef>
                <a:spcPts val="600"/>
              </a:spcBef>
              <a:defRPr sz="2400">
                <a:latin typeface="Verdana"/>
                <a:ea typeface="Verdana"/>
                <a:cs typeface="Verdana"/>
                <a:sym typeface="Verdana"/>
              </a:defRPr>
            </a:pPr>
            <a:r>
              <a:rPr dirty="0"/>
              <a:t>                                        </a:t>
            </a:r>
            <a:r>
              <a:rPr lang="fr-BE" dirty="0" smtClean="0"/>
              <a:t>         </a:t>
            </a:r>
            <a:r>
              <a:rPr dirty="0" smtClean="0"/>
              <a:t> </a:t>
            </a:r>
            <a:r>
              <a:rPr dirty="0"/>
              <a:t>ii. </a:t>
            </a:r>
            <a:r>
              <a:rPr dirty="0" err="1"/>
              <a:t>Groupe</a:t>
            </a:r>
            <a:r>
              <a:rPr dirty="0"/>
              <a:t> B : </a:t>
            </a:r>
            <a:r>
              <a:rPr dirty="0" err="1"/>
              <a:t>Régional</a:t>
            </a:r>
            <a:endParaRPr dirty="0"/>
          </a:p>
          <a:p>
            <a:pPr lvl="1">
              <a:spcBef>
                <a:spcPts val="1200"/>
              </a:spcBef>
              <a:defRPr sz="2400">
                <a:latin typeface="Verdana"/>
                <a:ea typeface="Verdana"/>
                <a:cs typeface="Verdana"/>
                <a:sym typeface="Verdana"/>
              </a:defRPr>
            </a:pPr>
            <a:r>
              <a:rPr dirty="0"/>
              <a:t>                                        </a:t>
            </a:r>
            <a:r>
              <a:rPr lang="fr-BE" dirty="0" smtClean="0"/>
              <a:t>         </a:t>
            </a:r>
            <a:r>
              <a:rPr dirty="0" smtClean="0"/>
              <a:t> </a:t>
            </a:r>
            <a:r>
              <a:rPr dirty="0"/>
              <a:t>iii. </a:t>
            </a:r>
            <a:r>
              <a:rPr dirty="0" err="1"/>
              <a:t>Groupe</a:t>
            </a:r>
            <a:r>
              <a:rPr dirty="0"/>
              <a:t> C : National</a:t>
            </a:r>
          </a:p>
          <a:p>
            <a:pPr marL="457200" indent="-457200">
              <a:spcBef>
                <a:spcPts val="1200"/>
              </a:spcBef>
              <a:buSzPct val="100000"/>
              <a:buAutoNum type="arabicPeriod"/>
              <a:defRPr sz="2400">
                <a:latin typeface="Verdana"/>
                <a:ea typeface="Verdana"/>
                <a:cs typeface="Verdana"/>
                <a:sym typeface="Verdana"/>
              </a:defRPr>
            </a:pPr>
            <a:r>
              <a:rPr dirty="0" err="1"/>
              <a:t>Chaque</a:t>
            </a:r>
            <a:r>
              <a:rPr dirty="0"/>
              <a:t> </a:t>
            </a:r>
            <a:r>
              <a:rPr dirty="0" err="1"/>
              <a:t>groupe</a:t>
            </a:r>
            <a:r>
              <a:rPr dirty="0"/>
              <a:t> </a:t>
            </a:r>
            <a:r>
              <a:rPr dirty="0" err="1" smtClean="0"/>
              <a:t>rassembl</a:t>
            </a:r>
            <a:r>
              <a:rPr lang="fr-BE" dirty="0" smtClean="0"/>
              <a:t>e</a:t>
            </a:r>
            <a:r>
              <a:rPr dirty="0" smtClean="0"/>
              <a:t> </a:t>
            </a:r>
            <a:r>
              <a:rPr dirty="0"/>
              <a:t>de </a:t>
            </a:r>
            <a:r>
              <a:rPr dirty="0" err="1"/>
              <a:t>manière</a:t>
            </a:r>
            <a:r>
              <a:rPr dirty="0"/>
              <a:t> </a:t>
            </a:r>
            <a:r>
              <a:rPr dirty="0" err="1"/>
              <a:t>indépendante</a:t>
            </a:r>
            <a:r>
              <a:rPr dirty="0"/>
              <a:t> les </a:t>
            </a:r>
            <a:r>
              <a:rPr b="1" dirty="0" err="1"/>
              <a:t>médicaments</a:t>
            </a:r>
            <a:r>
              <a:rPr b="1" dirty="0"/>
              <a:t>, le </a:t>
            </a:r>
            <a:r>
              <a:rPr b="1" dirty="0" err="1"/>
              <a:t>matériel</a:t>
            </a:r>
            <a:r>
              <a:rPr b="1" dirty="0"/>
              <a:t> </a:t>
            </a:r>
            <a:r>
              <a:rPr b="1" dirty="0" err="1"/>
              <a:t>médical</a:t>
            </a:r>
            <a:r>
              <a:rPr b="1" dirty="0"/>
              <a:t> </a:t>
            </a:r>
            <a:r>
              <a:rPr b="1" dirty="0" err="1"/>
              <a:t>consommable</a:t>
            </a:r>
            <a:r>
              <a:rPr b="1" dirty="0"/>
              <a:t> et la </a:t>
            </a:r>
            <a:r>
              <a:rPr b="1" dirty="0" err="1"/>
              <a:t>logistique</a:t>
            </a:r>
            <a:r>
              <a:rPr b="1" dirty="0"/>
              <a:t> </a:t>
            </a:r>
            <a:r>
              <a:rPr dirty="0" err="1"/>
              <a:t>nécessaires</a:t>
            </a:r>
            <a:r>
              <a:rPr dirty="0"/>
              <a:t> à la </a:t>
            </a:r>
            <a:r>
              <a:rPr dirty="0" err="1"/>
              <a:t>gestion</a:t>
            </a:r>
            <a:r>
              <a:rPr dirty="0"/>
              <a:t> de la FVR à son </a:t>
            </a:r>
            <a:r>
              <a:rPr dirty="0" err="1"/>
              <a:t>niveau</a:t>
            </a:r>
            <a:r>
              <a:rPr dirty="0"/>
              <a:t>.</a:t>
            </a:r>
          </a:p>
          <a:p>
            <a:pPr marL="457200" indent="-457200">
              <a:spcBef>
                <a:spcPts val="600"/>
              </a:spcBef>
              <a:buSzPct val="100000"/>
              <a:buAutoNum type="arabicPeriod"/>
              <a:defRPr sz="2400">
                <a:latin typeface="Verdana"/>
                <a:ea typeface="Verdana"/>
                <a:cs typeface="Verdana"/>
                <a:sym typeface="Verdana"/>
              </a:defRPr>
            </a:pPr>
            <a:r>
              <a:rPr dirty="0" err="1"/>
              <a:t>Chaque</a:t>
            </a:r>
            <a:r>
              <a:rPr dirty="0"/>
              <a:t> </a:t>
            </a:r>
            <a:r>
              <a:rPr dirty="0" err="1" smtClean="0"/>
              <a:t>groupe</a:t>
            </a:r>
            <a:r>
              <a:rPr dirty="0" smtClean="0"/>
              <a:t> </a:t>
            </a:r>
            <a:r>
              <a:rPr dirty="0" err="1" smtClean="0"/>
              <a:t>rassembl</a:t>
            </a:r>
            <a:r>
              <a:rPr lang="fr-BE" dirty="0" smtClean="0"/>
              <a:t>e</a:t>
            </a:r>
            <a:r>
              <a:rPr dirty="0" smtClean="0"/>
              <a:t> </a:t>
            </a:r>
            <a:r>
              <a:rPr dirty="0"/>
              <a:t>de </a:t>
            </a:r>
            <a:r>
              <a:rPr dirty="0" err="1"/>
              <a:t>façon</a:t>
            </a:r>
            <a:r>
              <a:rPr dirty="0"/>
              <a:t> </a:t>
            </a:r>
            <a:r>
              <a:rPr dirty="0" err="1"/>
              <a:t>indépendante</a:t>
            </a:r>
            <a:r>
              <a:rPr dirty="0"/>
              <a:t> les </a:t>
            </a:r>
            <a:r>
              <a:rPr b="1" dirty="0" err="1"/>
              <a:t>ressources</a:t>
            </a:r>
            <a:r>
              <a:rPr b="1" dirty="0"/>
              <a:t> </a:t>
            </a:r>
            <a:r>
              <a:rPr b="1" dirty="0" err="1"/>
              <a:t>humaines</a:t>
            </a:r>
            <a:r>
              <a:rPr b="1" dirty="0"/>
              <a:t> </a:t>
            </a:r>
            <a:r>
              <a:rPr b="1" dirty="0" err="1"/>
              <a:t>nécessaires</a:t>
            </a:r>
            <a:r>
              <a:rPr b="1" dirty="0"/>
              <a:t> pour </a:t>
            </a:r>
            <a:r>
              <a:rPr b="1" dirty="0" err="1"/>
              <a:t>gérer</a:t>
            </a:r>
            <a:r>
              <a:rPr b="1" dirty="0"/>
              <a:t> </a:t>
            </a:r>
            <a:r>
              <a:rPr b="1" dirty="0" err="1"/>
              <a:t>efficacement</a:t>
            </a:r>
            <a:r>
              <a:rPr b="1" dirty="0"/>
              <a:t> </a:t>
            </a:r>
            <a:r>
              <a:rPr b="1" dirty="0" smtClean="0"/>
              <a:t>l</a:t>
            </a:r>
            <a:r>
              <a:rPr lang="fr-BE" b="1" dirty="0" smtClean="0"/>
              <a:t>es déclenchements d’épidémie</a:t>
            </a:r>
            <a:r>
              <a:rPr b="1" dirty="0" smtClean="0"/>
              <a:t>. </a:t>
            </a:r>
            <a:endParaRPr b="1" dirty="0"/>
          </a:p>
          <a:p>
            <a:pPr marL="457200" indent="-457200">
              <a:spcBef>
                <a:spcPts val="600"/>
              </a:spcBef>
              <a:buSzPct val="100000"/>
              <a:buAutoNum type="arabicPeriod"/>
              <a:defRPr sz="2400">
                <a:latin typeface="Verdana"/>
                <a:ea typeface="Verdana"/>
                <a:cs typeface="Verdana"/>
                <a:sym typeface="Verdana"/>
              </a:defRPr>
            </a:pPr>
            <a:r>
              <a:rPr dirty="0" err="1"/>
              <a:t>Présentation</a:t>
            </a:r>
            <a:r>
              <a:rPr dirty="0"/>
              <a:t> et discussions </a:t>
            </a:r>
          </a:p>
        </p:txBody>
      </p:sp>
    </p:spTree>
    <p:extLst>
      <p:ext uri="{BB962C8B-B14F-4D97-AF65-F5344CB8AC3E}">
        <p14:creationId xmlns:p14="http://schemas.microsoft.com/office/powerpoint/2010/main" val="559737630"/>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1078</Words>
  <Application>Microsoft Office PowerPoint</Application>
  <PresentationFormat>Affichage à l'écran (4:3)</PresentationFormat>
  <Paragraphs>51</Paragraphs>
  <Slides>9</Slides>
  <Notes>7</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Gestion des Afflux </vt:lpstr>
      <vt:lpstr>Définition </vt:lpstr>
      <vt:lpstr>But </vt:lpstr>
      <vt:lpstr>Comment augmenter rapidement une capacité suffisante ?</vt:lpstr>
      <vt:lpstr>Deux terminologies </vt:lpstr>
      <vt:lpstr>Comment faites-vous la démonstration de vos capacités de gestion des afflux ?</vt:lpstr>
      <vt:lpstr>Ressources pour la gestion des afflux </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Gestion des Afflux </dc:title>
  <dc:creator>USER</dc:creator>
  <cp:lastModifiedBy>USER</cp:lastModifiedBy>
  <cp:revision>1</cp:revision>
  <dcterms:created xsi:type="dcterms:W3CDTF">2019-09-30T07:02:24Z</dcterms:created>
  <dcterms:modified xsi:type="dcterms:W3CDTF">2019-09-30T07:03:21Z</dcterms:modified>
</cp:coreProperties>
</file>