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2CCFC-B4FD-43BC-B807-9BEB0A439192}" type="datetimeFigureOut">
              <a:rPr lang="fr-BE" smtClean="0"/>
              <a:t>30-09-19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6FE38-5AF8-4FBE-B212-F0D063EC585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2265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SzPct val="100000"/>
              <a:buFont typeface="Arial"/>
              <a:buChar char="•"/>
            </a:pPr>
            <a:r>
              <a:rPr lang="fr-BE" dirty="0" smtClean="0"/>
              <a:t>La meilleure façon de coordonner les activités dans les situations d'urgence en matière de santé publique est de le faire à partir d'une structure ou d'un bâtiment. 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rPr lang="fr-BE" dirty="0" smtClean="0"/>
              <a:t>Le COU ou le CPESP constitue la meilleure infrastructure pour coordonner les épidémies de santé publique et les pandémies à tous les niveaux. 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rPr lang="fr-BE" dirty="0" smtClean="0"/>
              <a:t>En plus du COU/COEP, un centre d'intervention, un hôpital ou une structure temporaire sur le terrain peut servir de ressource structurelle à partir de laquelle la coordination peut être assurée.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A399D-A3EC-40AD-85F9-EFF3C1ABA5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656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71450" indent="-171450">
              <a:buSzPct val="100000"/>
              <a:buFont typeface="Arial"/>
              <a:buChar char="•"/>
            </a:pPr>
            <a:r>
              <a:rPr dirty="0" err="1"/>
              <a:t>Une</a:t>
            </a:r>
            <a:r>
              <a:rPr dirty="0"/>
              <a:t> </a:t>
            </a:r>
            <a:r>
              <a:rPr dirty="0" err="1"/>
              <a:t>amélioration</a:t>
            </a:r>
            <a:r>
              <a:rPr dirty="0"/>
              <a:t> majeure </a:t>
            </a:r>
            <a:r>
              <a:rPr dirty="0" err="1"/>
              <a:t>dans</a:t>
            </a:r>
            <a:r>
              <a:rPr dirty="0"/>
              <a:t> la </a:t>
            </a:r>
            <a:r>
              <a:rPr dirty="0" err="1"/>
              <a:t>gestion</a:t>
            </a:r>
            <a:r>
              <a:rPr dirty="0"/>
              <a:t> des </a:t>
            </a:r>
            <a:r>
              <a:rPr dirty="0" err="1"/>
              <a:t>urgences</a:t>
            </a:r>
            <a:r>
              <a:rPr dirty="0"/>
              <a:t> en </a:t>
            </a:r>
            <a:r>
              <a:rPr dirty="0" err="1"/>
              <a:t>cas</a:t>
            </a:r>
            <a:r>
              <a:rPr dirty="0"/>
              <a:t> </a:t>
            </a:r>
            <a:r>
              <a:rPr dirty="0" err="1"/>
              <a:t>d'incendie</a:t>
            </a:r>
            <a:r>
              <a:rPr dirty="0"/>
              <a:t> a </a:t>
            </a:r>
            <a:r>
              <a:rPr dirty="0" err="1"/>
              <a:t>été</a:t>
            </a:r>
            <a:r>
              <a:rPr dirty="0"/>
              <a:t> la </a:t>
            </a:r>
            <a:r>
              <a:rPr dirty="0" err="1"/>
              <a:t>mise</a:t>
            </a:r>
            <a:r>
              <a:rPr dirty="0"/>
              <a:t> en place du </a:t>
            </a:r>
            <a:r>
              <a:rPr dirty="0" err="1"/>
              <a:t>Système</a:t>
            </a:r>
            <a:r>
              <a:rPr dirty="0"/>
              <a:t> de coordination multi-</a:t>
            </a:r>
            <a:r>
              <a:rPr dirty="0" err="1"/>
              <a:t>agences</a:t>
            </a:r>
            <a:r>
              <a:rPr dirty="0"/>
              <a:t> (SCS), qui combine </a:t>
            </a:r>
            <a:r>
              <a:rPr dirty="0" err="1"/>
              <a:t>l'élément</a:t>
            </a:r>
            <a:r>
              <a:rPr dirty="0"/>
              <a:t> des </a:t>
            </a:r>
            <a:r>
              <a:rPr dirty="0" err="1"/>
              <a:t>fonctions</a:t>
            </a:r>
            <a:r>
              <a:rPr dirty="0"/>
              <a:t> de </a:t>
            </a:r>
            <a:r>
              <a:rPr dirty="0" err="1"/>
              <a:t>planification</a:t>
            </a:r>
            <a:r>
              <a:rPr dirty="0"/>
              <a:t> avec les </a:t>
            </a:r>
            <a:r>
              <a:rPr dirty="0" err="1"/>
              <a:t>fonctions</a:t>
            </a:r>
            <a:r>
              <a:rPr dirty="0"/>
              <a:t> d'un Centre des </a:t>
            </a:r>
            <a:r>
              <a:rPr dirty="0" err="1"/>
              <a:t>opérations</a:t>
            </a:r>
            <a:r>
              <a:rPr dirty="0"/>
              <a:t> </a:t>
            </a:r>
            <a:r>
              <a:rPr dirty="0" err="1"/>
              <a:t>d'urgence</a:t>
            </a:r>
            <a:r>
              <a:rPr dirty="0"/>
              <a:t> (COU). </a:t>
            </a:r>
            <a:r>
              <a:rPr dirty="0" err="1"/>
              <a:t>Cette</a:t>
            </a:r>
            <a:r>
              <a:rPr dirty="0"/>
              <a:t> </a:t>
            </a:r>
            <a:r>
              <a:rPr dirty="0" err="1"/>
              <a:t>évolution</a:t>
            </a:r>
            <a:r>
              <a:rPr dirty="0"/>
              <a:t> a </a:t>
            </a:r>
            <a:r>
              <a:rPr dirty="0" err="1"/>
              <a:t>permis</a:t>
            </a:r>
            <a:r>
              <a:rPr dirty="0"/>
              <a:t> de </a:t>
            </a:r>
            <a:r>
              <a:rPr dirty="0" err="1"/>
              <a:t>mettre</a:t>
            </a:r>
            <a:r>
              <a:rPr dirty="0"/>
              <a:t> en place un </a:t>
            </a:r>
            <a:r>
              <a:rPr dirty="0" err="1"/>
              <a:t>système</a:t>
            </a:r>
            <a:r>
              <a:rPr dirty="0"/>
              <a:t> de </a:t>
            </a:r>
            <a:r>
              <a:rPr dirty="0" err="1"/>
              <a:t>gestion</a:t>
            </a:r>
            <a:r>
              <a:rPr dirty="0"/>
              <a:t> de </a:t>
            </a:r>
            <a:r>
              <a:rPr dirty="0" err="1"/>
              <a:t>l'information</a:t>
            </a:r>
            <a:r>
              <a:rPr dirty="0"/>
              <a:t> et des </a:t>
            </a:r>
            <a:r>
              <a:rPr dirty="0" err="1"/>
              <a:t>systèmes</a:t>
            </a:r>
            <a:r>
              <a:rPr dirty="0"/>
              <a:t> de coordination des </a:t>
            </a:r>
            <a:r>
              <a:rPr dirty="0" err="1"/>
              <a:t>opérations</a:t>
            </a:r>
            <a:r>
              <a:rPr dirty="0"/>
              <a:t> </a:t>
            </a:r>
            <a:r>
              <a:rPr dirty="0" err="1"/>
              <a:t>afin</a:t>
            </a:r>
            <a:r>
              <a:rPr dirty="0"/>
              <a:t> de </a:t>
            </a:r>
            <a:r>
              <a:rPr dirty="0" err="1"/>
              <a:t>mettre</a:t>
            </a:r>
            <a:r>
              <a:rPr dirty="0"/>
              <a:t> en </a:t>
            </a:r>
            <a:r>
              <a:rPr dirty="0" err="1"/>
              <a:t>œuvre</a:t>
            </a:r>
            <a:r>
              <a:rPr dirty="0"/>
              <a:t> les </a:t>
            </a:r>
            <a:r>
              <a:rPr dirty="0" err="1"/>
              <a:t>décisions</a:t>
            </a:r>
            <a:r>
              <a:rPr dirty="0"/>
              <a:t> </a:t>
            </a:r>
            <a:r>
              <a:rPr dirty="0" err="1"/>
              <a:t>stratégiques</a:t>
            </a:r>
            <a:r>
              <a:rPr dirty="0"/>
              <a:t> communes de </a:t>
            </a:r>
            <a:r>
              <a:rPr dirty="0" err="1"/>
              <a:t>l'AMC</a:t>
            </a:r>
            <a:r>
              <a:rPr dirty="0"/>
              <a:t>. 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rPr dirty="0"/>
              <a:t>Le COU a </a:t>
            </a:r>
            <a:r>
              <a:rPr dirty="0" err="1"/>
              <a:t>ensuite</a:t>
            </a:r>
            <a:r>
              <a:rPr dirty="0"/>
              <a:t> </a:t>
            </a:r>
            <a:r>
              <a:rPr dirty="0" err="1"/>
              <a:t>été</a:t>
            </a:r>
            <a:r>
              <a:rPr dirty="0"/>
              <a:t> </a:t>
            </a:r>
            <a:r>
              <a:rPr dirty="0" err="1"/>
              <a:t>intégré</a:t>
            </a:r>
            <a:r>
              <a:rPr dirty="0"/>
              <a:t> à la structure du SOGI, qui </a:t>
            </a:r>
            <a:r>
              <a:rPr dirty="0" err="1"/>
              <a:t>était</a:t>
            </a:r>
            <a:r>
              <a:rPr dirty="0"/>
              <a:t> </a:t>
            </a:r>
            <a:r>
              <a:rPr dirty="0" err="1"/>
              <a:t>une</a:t>
            </a:r>
            <a:r>
              <a:rPr dirty="0"/>
              <a:t> structure </a:t>
            </a:r>
            <a:r>
              <a:rPr dirty="0" err="1"/>
              <a:t>permanente</a:t>
            </a:r>
            <a:r>
              <a:rPr dirty="0"/>
              <a:t> pour </a:t>
            </a:r>
            <a:r>
              <a:rPr dirty="0" err="1"/>
              <a:t>gérer</a:t>
            </a:r>
            <a:r>
              <a:rPr dirty="0"/>
              <a:t> </a:t>
            </a:r>
            <a:r>
              <a:rPr dirty="0" err="1"/>
              <a:t>toutes</a:t>
            </a:r>
            <a:r>
              <a:rPr dirty="0"/>
              <a:t> </a:t>
            </a:r>
            <a:r>
              <a:rPr dirty="0" err="1"/>
              <a:t>sortes</a:t>
            </a:r>
            <a:r>
              <a:rPr dirty="0"/>
              <a:t> de situations </a:t>
            </a:r>
            <a:r>
              <a:rPr dirty="0" err="1"/>
              <a:t>d'urgence</a:t>
            </a:r>
            <a:r>
              <a:rPr dirty="0"/>
              <a:t>.</a:t>
            </a:r>
          </a:p>
          <a:p>
            <a:pPr marL="171450" indent="-171450">
              <a:buSzPct val="100000"/>
              <a:buFont typeface="Arial"/>
              <a:buChar char="•"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/>
              <a:t>Une</a:t>
            </a:r>
            <a:r>
              <a:rPr dirty="0"/>
              <a:t> structure physique, plaque </a:t>
            </a:r>
            <a:r>
              <a:rPr dirty="0" err="1"/>
              <a:t>tournante</a:t>
            </a:r>
            <a:r>
              <a:rPr dirty="0"/>
              <a:t> pour la coordination de </a:t>
            </a:r>
            <a:r>
              <a:rPr dirty="0" err="1"/>
              <a:t>toutes</a:t>
            </a:r>
            <a:r>
              <a:rPr dirty="0"/>
              <a:t> les phases des </a:t>
            </a:r>
            <a:r>
              <a:rPr dirty="0" err="1"/>
              <a:t>urgences</a:t>
            </a:r>
            <a:r>
              <a:rPr dirty="0"/>
              <a:t> de santé </a:t>
            </a:r>
            <a:r>
              <a:rPr dirty="0" err="1"/>
              <a:t>publique</a:t>
            </a:r>
            <a:r>
              <a:rPr dirty="0"/>
              <a:t> - </a:t>
            </a:r>
            <a:r>
              <a:rPr dirty="0" err="1"/>
              <a:t>Commandement</a:t>
            </a:r>
            <a:r>
              <a:rPr dirty="0"/>
              <a:t>, </a:t>
            </a:r>
            <a:r>
              <a:rPr dirty="0" err="1"/>
              <a:t>contrôle</a:t>
            </a:r>
            <a:r>
              <a:rPr dirty="0"/>
              <a:t>, coordination 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rPr dirty="0"/>
              <a:t>le COU </a:t>
            </a:r>
            <a:r>
              <a:rPr dirty="0" err="1"/>
              <a:t>ou</a:t>
            </a:r>
            <a:r>
              <a:rPr dirty="0"/>
              <a:t> le CPESP </a:t>
            </a:r>
            <a:r>
              <a:rPr dirty="0" err="1"/>
              <a:t>bénéficie</a:t>
            </a:r>
            <a:r>
              <a:rPr dirty="0"/>
              <a:t> d'un </a:t>
            </a:r>
            <a:r>
              <a:rPr dirty="0" err="1"/>
              <a:t>environnement</a:t>
            </a:r>
            <a:r>
              <a:rPr dirty="0"/>
              <a:t> </a:t>
            </a:r>
            <a:r>
              <a:rPr dirty="0" err="1"/>
              <a:t>sûr</a:t>
            </a:r>
            <a:r>
              <a:rPr dirty="0"/>
              <a:t> et </a:t>
            </a:r>
            <a:r>
              <a:rPr dirty="0" err="1"/>
              <a:t>propice</a:t>
            </a:r>
            <a:r>
              <a:rPr dirty="0"/>
              <a:t> au travail.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71450" indent="-171450">
              <a:buSzPct val="100000"/>
              <a:buFont typeface="Arial"/>
              <a:buChar char="•"/>
            </a:pPr>
            <a:r>
              <a:rPr dirty="0"/>
              <a:t>Le </a:t>
            </a:r>
            <a:r>
              <a:rPr dirty="0" smtClean="0"/>
              <a:t>C</a:t>
            </a:r>
            <a:r>
              <a:rPr lang="fr-BE" dirty="0" smtClean="0"/>
              <a:t>OU</a:t>
            </a:r>
            <a:r>
              <a:rPr dirty="0" smtClean="0"/>
              <a:t>SP </a:t>
            </a:r>
            <a:r>
              <a:rPr dirty="0" err="1"/>
              <a:t>est</a:t>
            </a:r>
            <a:r>
              <a:rPr dirty="0"/>
              <a:t> </a:t>
            </a:r>
            <a:r>
              <a:rPr dirty="0" err="1"/>
              <a:t>une</a:t>
            </a:r>
            <a:r>
              <a:rPr dirty="0"/>
              <a:t> section locale </a:t>
            </a:r>
            <a:r>
              <a:rPr dirty="0" err="1"/>
              <a:t>centrale</a:t>
            </a:r>
            <a:r>
              <a:rPr dirty="0"/>
              <a:t> </a:t>
            </a:r>
            <a:r>
              <a:rPr dirty="0" err="1"/>
              <a:t>où</a:t>
            </a:r>
            <a:r>
              <a:rPr dirty="0"/>
              <a:t> les </a:t>
            </a:r>
            <a:r>
              <a:rPr dirty="0" err="1"/>
              <a:t>équipes</a:t>
            </a:r>
            <a:r>
              <a:rPr dirty="0"/>
              <a:t> de </a:t>
            </a:r>
            <a:r>
              <a:rPr dirty="0" err="1"/>
              <a:t>gestionnaires</a:t>
            </a:r>
            <a:r>
              <a:rPr dirty="0"/>
              <a:t> et </a:t>
            </a:r>
            <a:r>
              <a:rPr dirty="0" err="1"/>
              <a:t>d'intervenants</a:t>
            </a:r>
            <a:r>
              <a:rPr dirty="0"/>
              <a:t> </a:t>
            </a:r>
            <a:r>
              <a:rPr dirty="0" err="1"/>
              <a:t>peuvent</a:t>
            </a:r>
            <a:r>
              <a:rPr dirty="0"/>
              <a:t> </a:t>
            </a:r>
            <a:r>
              <a:rPr dirty="0" err="1"/>
              <a:t>recueillir</a:t>
            </a:r>
            <a:r>
              <a:rPr dirty="0"/>
              <a:t>, </a:t>
            </a:r>
            <a:r>
              <a:rPr dirty="0" err="1"/>
              <a:t>rassembler</a:t>
            </a:r>
            <a:r>
              <a:rPr dirty="0"/>
              <a:t> et </a:t>
            </a:r>
            <a:r>
              <a:rPr dirty="0" err="1"/>
              <a:t>transmettre</a:t>
            </a:r>
            <a:r>
              <a:rPr dirty="0"/>
              <a:t> de </a:t>
            </a:r>
            <a:r>
              <a:rPr dirty="0" err="1"/>
              <a:t>l'information</a:t>
            </a:r>
            <a:r>
              <a:rPr dirty="0"/>
              <a:t>, </a:t>
            </a:r>
            <a:r>
              <a:rPr dirty="0" err="1"/>
              <a:t>évaluer</a:t>
            </a:r>
            <a:r>
              <a:rPr dirty="0"/>
              <a:t> les </a:t>
            </a:r>
            <a:r>
              <a:rPr dirty="0" err="1"/>
              <a:t>besoins</a:t>
            </a:r>
            <a:r>
              <a:rPr dirty="0"/>
              <a:t>, se </a:t>
            </a:r>
            <a:r>
              <a:rPr dirty="0" err="1"/>
              <a:t>réunir</a:t>
            </a:r>
            <a:r>
              <a:rPr dirty="0"/>
              <a:t> et </a:t>
            </a:r>
            <a:r>
              <a:rPr dirty="0" err="1"/>
              <a:t>prendre</a:t>
            </a:r>
            <a:r>
              <a:rPr dirty="0"/>
              <a:t> des </a:t>
            </a:r>
            <a:r>
              <a:rPr dirty="0" err="1"/>
              <a:t>décisions</a:t>
            </a:r>
            <a:r>
              <a:rPr dirty="0"/>
              <a:t>, documenter, commander et </a:t>
            </a:r>
            <a:r>
              <a:rPr dirty="0" err="1"/>
              <a:t>entreposer</a:t>
            </a:r>
            <a:r>
              <a:rPr dirty="0"/>
              <a:t> les </a:t>
            </a:r>
            <a:r>
              <a:rPr dirty="0" err="1"/>
              <a:t>ressources</a:t>
            </a:r>
            <a:r>
              <a:rPr dirty="0"/>
              <a:t> et la </a:t>
            </a:r>
            <a:r>
              <a:rPr dirty="0" err="1"/>
              <a:t>logistique</a:t>
            </a:r>
            <a:r>
              <a:rPr dirty="0"/>
              <a:t>, et assurer la liaison avec </a:t>
            </a:r>
            <a:r>
              <a:rPr dirty="0" err="1"/>
              <a:t>d'autres</a:t>
            </a:r>
            <a:r>
              <a:rPr dirty="0"/>
              <a:t> </a:t>
            </a:r>
            <a:r>
              <a:rPr dirty="0" err="1"/>
              <a:t>organismes</a:t>
            </a:r>
            <a:r>
              <a:rPr dirty="0"/>
              <a:t> en </a:t>
            </a:r>
            <a:r>
              <a:rPr dirty="0" err="1"/>
              <a:t>cas</a:t>
            </a:r>
            <a:r>
              <a:rPr dirty="0"/>
              <a:t> </a:t>
            </a:r>
            <a:r>
              <a:rPr dirty="0" err="1"/>
              <a:t>d'urgence</a:t>
            </a:r>
            <a:r>
              <a:rPr dirty="0"/>
              <a:t> de santé </a:t>
            </a:r>
            <a:r>
              <a:rPr dirty="0" err="1"/>
              <a:t>publique</a:t>
            </a:r>
            <a:r>
              <a:rPr dirty="0"/>
              <a:t>. Elle </a:t>
            </a:r>
            <a:r>
              <a:rPr dirty="0" err="1"/>
              <a:t>peut</a:t>
            </a:r>
            <a:r>
              <a:rPr dirty="0"/>
              <a:t> se </a:t>
            </a:r>
            <a:r>
              <a:rPr dirty="0" err="1"/>
              <a:t>situer</a:t>
            </a:r>
            <a:r>
              <a:rPr dirty="0"/>
              <a:t> aux </a:t>
            </a:r>
            <a:r>
              <a:rPr dirty="0" err="1"/>
              <a:t>niveaux</a:t>
            </a:r>
            <a:r>
              <a:rPr dirty="0"/>
              <a:t> national, </a:t>
            </a:r>
            <a:r>
              <a:rPr dirty="0" err="1"/>
              <a:t>infranational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</a:t>
            </a:r>
            <a:r>
              <a:rPr dirty="0" err="1"/>
              <a:t>régional</a:t>
            </a:r>
            <a:r>
              <a:rPr dirty="0"/>
              <a:t> </a:t>
            </a:r>
            <a:r>
              <a:rPr dirty="0" err="1"/>
              <a:t>selon</a:t>
            </a:r>
            <a:r>
              <a:rPr dirty="0"/>
              <a:t> la </a:t>
            </a:r>
            <a:r>
              <a:rPr dirty="0" err="1"/>
              <a:t>géographie</a:t>
            </a:r>
            <a:r>
              <a:rPr dirty="0"/>
              <a:t> de </a:t>
            </a:r>
            <a:r>
              <a:rPr dirty="0" err="1"/>
              <a:t>l'urgence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de </a:t>
            </a:r>
            <a:r>
              <a:rPr dirty="0" err="1"/>
              <a:t>l'événement</a:t>
            </a:r>
            <a:r>
              <a:rPr dirty="0"/>
              <a:t>. L'OMS le </a:t>
            </a:r>
            <a:r>
              <a:rPr dirty="0" err="1"/>
              <a:t>définit</a:t>
            </a:r>
            <a:r>
              <a:rPr dirty="0"/>
              <a:t> </a:t>
            </a:r>
            <a:r>
              <a:rPr dirty="0" err="1"/>
              <a:t>comme</a:t>
            </a:r>
            <a:r>
              <a:rPr dirty="0"/>
              <a:t> " un centre </a:t>
            </a:r>
            <a:r>
              <a:rPr dirty="0" err="1"/>
              <a:t>d'opérations</a:t>
            </a:r>
            <a:r>
              <a:rPr dirty="0"/>
              <a:t> </a:t>
            </a:r>
            <a:r>
              <a:rPr dirty="0" err="1"/>
              <a:t>d'urgence</a:t>
            </a:r>
            <a:r>
              <a:rPr dirty="0"/>
              <a:t> </a:t>
            </a:r>
            <a:r>
              <a:rPr dirty="0" err="1"/>
              <a:t>spécialisé</a:t>
            </a:r>
            <a:r>
              <a:rPr dirty="0"/>
              <a:t> </a:t>
            </a:r>
            <a:r>
              <a:rPr dirty="0" err="1"/>
              <a:t>dans</a:t>
            </a:r>
            <a:r>
              <a:rPr dirty="0"/>
              <a:t> les </a:t>
            </a:r>
            <a:r>
              <a:rPr dirty="0" err="1"/>
              <a:t>besoins</a:t>
            </a:r>
            <a:r>
              <a:rPr dirty="0"/>
              <a:t> de </a:t>
            </a:r>
            <a:r>
              <a:rPr dirty="0" err="1"/>
              <a:t>commandement</a:t>
            </a:r>
            <a:r>
              <a:rPr dirty="0"/>
              <a:t>, de </a:t>
            </a:r>
            <a:r>
              <a:rPr dirty="0" err="1"/>
              <a:t>contrôle</a:t>
            </a:r>
            <a:r>
              <a:rPr dirty="0"/>
              <a:t> et de coordination des interventions en </a:t>
            </a:r>
            <a:r>
              <a:rPr dirty="0" err="1"/>
              <a:t>cas</a:t>
            </a:r>
            <a:r>
              <a:rPr dirty="0"/>
              <a:t> </a:t>
            </a:r>
            <a:r>
              <a:rPr dirty="0" err="1"/>
              <a:t>d'urgence</a:t>
            </a:r>
            <a:r>
              <a:rPr dirty="0"/>
              <a:t> </a:t>
            </a:r>
            <a:r>
              <a:rPr dirty="0" err="1"/>
              <a:t>ayant</a:t>
            </a:r>
            <a:r>
              <a:rPr dirty="0"/>
              <a:t> des </a:t>
            </a:r>
            <a:r>
              <a:rPr dirty="0" err="1"/>
              <a:t>conséquences</a:t>
            </a:r>
            <a:r>
              <a:rPr dirty="0"/>
              <a:t> </a:t>
            </a:r>
            <a:r>
              <a:rPr dirty="0" err="1"/>
              <a:t>sanitaires</a:t>
            </a:r>
            <a:r>
              <a:rPr dirty="0"/>
              <a:t> et des menaces pour la santé </a:t>
            </a:r>
            <a:r>
              <a:rPr dirty="0" err="1"/>
              <a:t>publique</a:t>
            </a:r>
            <a:r>
              <a:rPr dirty="0"/>
              <a:t> ".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rPr dirty="0"/>
              <a:t>Le </a:t>
            </a:r>
            <a:r>
              <a:rPr dirty="0" smtClean="0"/>
              <a:t>C</a:t>
            </a:r>
            <a:r>
              <a:rPr lang="fr-BE" dirty="0" smtClean="0"/>
              <a:t>OU</a:t>
            </a:r>
            <a:r>
              <a:rPr dirty="0" smtClean="0"/>
              <a:t>SP </a:t>
            </a:r>
            <a:r>
              <a:rPr dirty="0"/>
              <a:t>fait </a:t>
            </a:r>
            <a:r>
              <a:rPr dirty="0" err="1"/>
              <a:t>partie</a:t>
            </a:r>
            <a:r>
              <a:rPr dirty="0"/>
              <a:t> d'un programme de </a:t>
            </a:r>
            <a:r>
              <a:rPr dirty="0" err="1"/>
              <a:t>gestion</a:t>
            </a:r>
            <a:r>
              <a:rPr dirty="0"/>
              <a:t> des </a:t>
            </a:r>
            <a:r>
              <a:rPr dirty="0" err="1"/>
              <a:t>urgences</a:t>
            </a:r>
            <a:r>
              <a:rPr dirty="0"/>
              <a:t> de santé </a:t>
            </a:r>
            <a:r>
              <a:rPr dirty="0" err="1"/>
              <a:t>publique</a:t>
            </a:r>
            <a:r>
              <a:rPr dirty="0"/>
              <a:t> (IMS) </a:t>
            </a:r>
            <a:r>
              <a:rPr dirty="0" err="1"/>
              <a:t>d'analyse</a:t>
            </a:r>
            <a:r>
              <a:rPr dirty="0"/>
              <a:t> des </a:t>
            </a:r>
            <a:r>
              <a:rPr dirty="0" err="1"/>
              <a:t>risques</a:t>
            </a:r>
            <a:r>
              <a:rPr dirty="0"/>
              <a:t>, de </a:t>
            </a:r>
            <a:r>
              <a:rPr dirty="0" err="1"/>
              <a:t>préparation</a:t>
            </a:r>
            <a:r>
              <a:rPr dirty="0"/>
              <a:t>, de </a:t>
            </a:r>
            <a:r>
              <a:rPr dirty="0" err="1"/>
              <a:t>réaction</a:t>
            </a:r>
            <a:r>
              <a:rPr dirty="0"/>
              <a:t> et de </a:t>
            </a:r>
            <a:r>
              <a:rPr dirty="0" err="1"/>
              <a:t>rétablissement</a:t>
            </a:r>
            <a:r>
              <a:rPr dirty="0"/>
              <a:t>. Le </a:t>
            </a:r>
            <a:r>
              <a:rPr dirty="0" smtClean="0"/>
              <a:t>CO</a:t>
            </a:r>
            <a:r>
              <a:rPr lang="fr-BE" dirty="0" smtClean="0"/>
              <a:t>U</a:t>
            </a:r>
            <a:r>
              <a:rPr dirty="0" smtClean="0"/>
              <a:t>SP </a:t>
            </a:r>
            <a:r>
              <a:rPr dirty="0" err="1"/>
              <a:t>intègre</a:t>
            </a:r>
            <a:r>
              <a:rPr dirty="0"/>
              <a:t> les services de santé </a:t>
            </a:r>
            <a:r>
              <a:rPr dirty="0" err="1"/>
              <a:t>publique</a:t>
            </a:r>
            <a:r>
              <a:rPr dirty="0"/>
              <a:t> </a:t>
            </a:r>
            <a:r>
              <a:rPr dirty="0" err="1"/>
              <a:t>traditionnels</a:t>
            </a:r>
            <a:r>
              <a:rPr dirty="0"/>
              <a:t> et </a:t>
            </a:r>
            <a:r>
              <a:rPr dirty="0" err="1"/>
              <a:t>d'autres</a:t>
            </a:r>
            <a:r>
              <a:rPr dirty="0"/>
              <a:t> </a:t>
            </a:r>
            <a:r>
              <a:rPr dirty="0" err="1"/>
              <a:t>fonctions</a:t>
            </a:r>
            <a:r>
              <a:rPr dirty="0"/>
              <a:t> </a:t>
            </a:r>
            <a:r>
              <a:rPr dirty="0" err="1"/>
              <a:t>dans</a:t>
            </a:r>
            <a:r>
              <a:rPr dirty="0"/>
              <a:t> un </a:t>
            </a:r>
            <a:r>
              <a:rPr dirty="0" err="1"/>
              <a:t>modèle</a:t>
            </a:r>
            <a:r>
              <a:rPr dirty="0"/>
              <a:t> de </a:t>
            </a:r>
            <a:r>
              <a:rPr dirty="0" err="1"/>
              <a:t>gestion</a:t>
            </a:r>
            <a:r>
              <a:rPr dirty="0"/>
              <a:t> des </a:t>
            </a:r>
            <a:r>
              <a:rPr dirty="0" err="1"/>
              <a:t>urgences</a:t>
            </a:r>
            <a:r>
              <a:rPr dirty="0"/>
              <a:t>, </a:t>
            </a:r>
            <a:r>
              <a:rPr dirty="0" err="1"/>
              <a:t>reconnaissant</a:t>
            </a:r>
            <a:r>
              <a:rPr dirty="0"/>
              <a:t> </a:t>
            </a:r>
            <a:r>
              <a:rPr dirty="0" err="1"/>
              <a:t>que</a:t>
            </a:r>
            <a:r>
              <a:rPr dirty="0"/>
              <a:t> les menaces et les </a:t>
            </a:r>
            <a:r>
              <a:rPr dirty="0" err="1"/>
              <a:t>conséquences</a:t>
            </a:r>
            <a:r>
              <a:rPr dirty="0"/>
              <a:t> pour la santé </a:t>
            </a:r>
            <a:r>
              <a:rPr dirty="0" err="1"/>
              <a:t>publique</a:t>
            </a:r>
            <a:r>
              <a:rPr dirty="0"/>
              <a:t> exigent des interventions </a:t>
            </a:r>
            <a:r>
              <a:rPr dirty="0" err="1"/>
              <a:t>coordonnées</a:t>
            </a:r>
            <a:r>
              <a:rPr dirty="0"/>
              <a:t>. Le COEESP </a:t>
            </a:r>
            <a:r>
              <a:rPr dirty="0" err="1"/>
              <a:t>est</a:t>
            </a:r>
            <a:r>
              <a:rPr dirty="0"/>
              <a:t> </a:t>
            </a:r>
            <a:r>
              <a:rPr dirty="0" err="1"/>
              <a:t>une</a:t>
            </a:r>
            <a:r>
              <a:rPr dirty="0"/>
              <a:t> </a:t>
            </a:r>
            <a:r>
              <a:rPr dirty="0" err="1"/>
              <a:t>composante</a:t>
            </a:r>
            <a:r>
              <a:rPr dirty="0"/>
              <a:t> du </a:t>
            </a:r>
            <a:r>
              <a:rPr dirty="0" err="1"/>
              <a:t>réseau</a:t>
            </a:r>
            <a:r>
              <a:rPr dirty="0"/>
              <a:t> de COE relevant </a:t>
            </a:r>
            <a:r>
              <a:rPr dirty="0" err="1"/>
              <a:t>d'autorités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</a:t>
            </a:r>
            <a:r>
              <a:rPr dirty="0" err="1"/>
              <a:t>d'entités</a:t>
            </a:r>
            <a:r>
              <a:rPr dirty="0"/>
              <a:t> </a:t>
            </a:r>
            <a:r>
              <a:rPr dirty="0" err="1"/>
              <a:t>nationales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</a:t>
            </a:r>
            <a:r>
              <a:rPr dirty="0" err="1"/>
              <a:t>infranationales</a:t>
            </a:r>
            <a:r>
              <a:rPr dirty="0"/>
              <a:t> </a:t>
            </a:r>
            <a:r>
              <a:rPr dirty="0" err="1"/>
              <a:t>existantes</a:t>
            </a:r>
            <a:r>
              <a:rPr dirty="0"/>
              <a:t> </a:t>
            </a:r>
            <a:r>
              <a:rPr dirty="0" err="1"/>
              <a:t>chargées</a:t>
            </a:r>
            <a:r>
              <a:rPr dirty="0"/>
              <a:t> de la </a:t>
            </a:r>
            <a:r>
              <a:rPr dirty="0" err="1"/>
              <a:t>gestion</a:t>
            </a:r>
            <a:r>
              <a:rPr dirty="0"/>
              <a:t> des catastrophes. </a:t>
            </a:r>
            <a:r>
              <a:rPr i="1" dirty="0" err="1"/>
              <a:t>Vous</a:t>
            </a:r>
            <a:r>
              <a:rPr i="1" dirty="0"/>
              <a:t> </a:t>
            </a:r>
            <a:r>
              <a:rPr i="1" dirty="0" err="1"/>
              <a:t>trouverez</a:t>
            </a:r>
            <a:r>
              <a:rPr i="1" dirty="0"/>
              <a:t> de plus </a:t>
            </a:r>
            <a:r>
              <a:rPr i="1" dirty="0" err="1"/>
              <a:t>amples</a:t>
            </a:r>
            <a:r>
              <a:rPr i="1" dirty="0"/>
              <a:t> </a:t>
            </a:r>
            <a:r>
              <a:rPr i="1" dirty="0" err="1"/>
              <a:t>renseignements</a:t>
            </a:r>
            <a:r>
              <a:rPr i="1" dirty="0"/>
              <a:t> </a:t>
            </a:r>
            <a:r>
              <a:rPr i="1" dirty="0" err="1"/>
              <a:t>sur</a:t>
            </a:r>
            <a:r>
              <a:rPr i="1" dirty="0"/>
              <a:t> la </a:t>
            </a:r>
            <a:r>
              <a:rPr i="1" dirty="0" err="1"/>
              <a:t>planification</a:t>
            </a:r>
            <a:r>
              <a:rPr i="1" dirty="0"/>
              <a:t> et </a:t>
            </a:r>
            <a:r>
              <a:rPr i="1" dirty="0" err="1"/>
              <a:t>l'élaboration</a:t>
            </a:r>
            <a:r>
              <a:rPr i="1" dirty="0"/>
              <a:t> du COEESP, les types et les </a:t>
            </a:r>
            <a:r>
              <a:rPr i="1" dirty="0" err="1"/>
              <a:t>caractéristiques</a:t>
            </a:r>
            <a:r>
              <a:rPr i="1" dirty="0"/>
              <a:t> des </a:t>
            </a:r>
            <a:r>
              <a:rPr i="1" dirty="0" err="1"/>
              <a:t>composantes</a:t>
            </a:r>
            <a:r>
              <a:rPr i="1" dirty="0"/>
              <a:t> de base, </a:t>
            </a:r>
            <a:r>
              <a:rPr i="1" dirty="0" err="1"/>
              <a:t>l'établissement</a:t>
            </a:r>
            <a:r>
              <a:rPr i="1" dirty="0"/>
              <a:t> des </a:t>
            </a:r>
            <a:r>
              <a:rPr i="1" dirty="0" err="1"/>
              <a:t>coûts</a:t>
            </a:r>
            <a:r>
              <a:rPr i="1" dirty="0"/>
              <a:t>, le </a:t>
            </a:r>
            <a:r>
              <a:rPr i="1" dirty="0" err="1"/>
              <a:t>financement</a:t>
            </a:r>
            <a:r>
              <a:rPr i="1" dirty="0"/>
              <a:t> et le </a:t>
            </a:r>
            <a:r>
              <a:rPr i="1" dirty="0" err="1"/>
              <a:t>maintien</a:t>
            </a:r>
            <a:r>
              <a:rPr i="1" dirty="0"/>
              <a:t> d'un COEESP.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rPr dirty="0" err="1"/>
              <a:t>Mieux</a:t>
            </a:r>
            <a:r>
              <a:rPr dirty="0"/>
              <a:t> </a:t>
            </a:r>
            <a:r>
              <a:rPr dirty="0" err="1"/>
              <a:t>vaut</a:t>
            </a:r>
            <a:r>
              <a:rPr dirty="0"/>
              <a:t> </a:t>
            </a:r>
            <a:r>
              <a:rPr dirty="0" err="1"/>
              <a:t>avoir</a:t>
            </a:r>
            <a:r>
              <a:rPr dirty="0"/>
              <a:t> </a:t>
            </a:r>
            <a:r>
              <a:rPr dirty="0" err="1"/>
              <a:t>une</a:t>
            </a:r>
            <a:r>
              <a:rPr dirty="0"/>
              <a:t> structure </a:t>
            </a:r>
            <a:r>
              <a:rPr dirty="0" err="1"/>
              <a:t>permanente</a:t>
            </a:r>
            <a:r>
              <a:rPr dirty="0"/>
              <a:t> - </a:t>
            </a:r>
            <a:r>
              <a:rPr dirty="0" err="1"/>
              <a:t>mais</a:t>
            </a:r>
            <a:r>
              <a:rPr dirty="0"/>
              <a:t> </a:t>
            </a:r>
            <a:r>
              <a:rPr dirty="0" err="1"/>
              <a:t>peut</a:t>
            </a:r>
            <a:r>
              <a:rPr dirty="0"/>
              <a:t> </a:t>
            </a:r>
            <a:r>
              <a:rPr dirty="0" err="1"/>
              <a:t>être</a:t>
            </a:r>
            <a:r>
              <a:rPr dirty="0"/>
              <a:t> </a:t>
            </a:r>
            <a:r>
              <a:rPr dirty="0" err="1"/>
              <a:t>une</a:t>
            </a:r>
            <a:r>
              <a:rPr dirty="0"/>
              <a:t> structure de make shift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rPr dirty="0"/>
              <a:t> 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rPr dirty="0"/>
              <a:t>WHO Handbook for Developing a Public Health Emergency Operations Centre. </a:t>
            </a:r>
            <a:r>
              <a:rPr dirty="0" err="1"/>
              <a:t>Partie</a:t>
            </a:r>
            <a:r>
              <a:rPr dirty="0"/>
              <a:t> A : </a:t>
            </a:r>
            <a:r>
              <a:rPr dirty="0" err="1"/>
              <a:t>Politiques</a:t>
            </a:r>
            <a:r>
              <a:rPr dirty="0"/>
              <a:t>, plans et </a:t>
            </a:r>
            <a:r>
              <a:rPr dirty="0" err="1"/>
              <a:t>procédures</a:t>
            </a:r>
            <a:r>
              <a:rPr dirty="0"/>
              <a:t>, page 53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rPr dirty="0"/>
              <a:t>OMS, Cadre pour un Centre des </a:t>
            </a:r>
            <a:r>
              <a:rPr dirty="0" err="1"/>
              <a:t>opérations</a:t>
            </a:r>
            <a:r>
              <a:rPr dirty="0"/>
              <a:t> </a:t>
            </a:r>
            <a:r>
              <a:rPr dirty="0" err="1"/>
              <a:t>d'urgence</a:t>
            </a:r>
            <a:r>
              <a:rPr dirty="0"/>
              <a:t> en santé </a:t>
            </a:r>
            <a:r>
              <a:rPr dirty="0" err="1"/>
              <a:t>publique</a:t>
            </a:r>
            <a:r>
              <a:rPr dirty="0"/>
              <a:t>, 2015, page 9.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rPr dirty="0"/>
              <a:t>OMS, Cadre pour un Centre des </a:t>
            </a:r>
            <a:r>
              <a:rPr dirty="0" err="1"/>
              <a:t>opérations</a:t>
            </a:r>
            <a:r>
              <a:rPr dirty="0"/>
              <a:t> </a:t>
            </a:r>
            <a:r>
              <a:rPr dirty="0" err="1"/>
              <a:t>d'urgence</a:t>
            </a:r>
            <a:r>
              <a:rPr dirty="0"/>
              <a:t> en santé </a:t>
            </a:r>
            <a:r>
              <a:rPr dirty="0" err="1"/>
              <a:t>publique</a:t>
            </a:r>
            <a:r>
              <a:rPr dirty="0"/>
              <a:t>, 2015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Cette</a:t>
            </a:r>
            <a:r>
              <a:rPr dirty="0"/>
              <a:t> </a:t>
            </a:r>
            <a:r>
              <a:rPr dirty="0" err="1"/>
              <a:t>liste</a:t>
            </a:r>
            <a:r>
              <a:rPr dirty="0"/>
              <a:t> de </a:t>
            </a:r>
            <a:r>
              <a:rPr dirty="0" err="1"/>
              <a:t>fonctions</a:t>
            </a:r>
            <a:r>
              <a:rPr dirty="0"/>
              <a:t> a </a:t>
            </a:r>
            <a:r>
              <a:rPr dirty="0" err="1"/>
              <a:t>été</a:t>
            </a:r>
            <a:r>
              <a:rPr dirty="0"/>
              <a:t> </a:t>
            </a:r>
            <a:r>
              <a:rPr dirty="0" err="1"/>
              <a:t>établie</a:t>
            </a:r>
            <a:r>
              <a:rPr dirty="0"/>
              <a:t> au </a:t>
            </a:r>
            <a:r>
              <a:rPr dirty="0" err="1"/>
              <a:t>hasard</a:t>
            </a:r>
            <a:r>
              <a:rPr dirty="0"/>
              <a:t> ;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appartient</a:t>
            </a:r>
            <a:r>
              <a:rPr dirty="0"/>
              <a:t> aux </a:t>
            </a:r>
            <a:r>
              <a:rPr dirty="0" err="1"/>
              <a:t>élèves</a:t>
            </a:r>
            <a:r>
              <a:rPr dirty="0"/>
              <a:t> </a:t>
            </a:r>
            <a:r>
              <a:rPr dirty="0" err="1"/>
              <a:t>d'utiliser</a:t>
            </a:r>
            <a:r>
              <a:rPr dirty="0"/>
              <a:t> </a:t>
            </a:r>
            <a:r>
              <a:rPr dirty="0" err="1"/>
              <a:t>ces</a:t>
            </a:r>
            <a:r>
              <a:rPr dirty="0"/>
              <a:t> </a:t>
            </a:r>
            <a:r>
              <a:rPr dirty="0" err="1"/>
              <a:t>fonctions</a:t>
            </a:r>
            <a:r>
              <a:rPr dirty="0"/>
              <a:t> et </a:t>
            </a:r>
            <a:r>
              <a:rPr dirty="0" err="1"/>
              <a:t>d'autres</a:t>
            </a:r>
            <a:r>
              <a:rPr dirty="0"/>
              <a:t> pour </a:t>
            </a:r>
            <a:r>
              <a:rPr dirty="0" err="1"/>
              <a:t>répondre</a:t>
            </a:r>
            <a:r>
              <a:rPr dirty="0"/>
              <a:t> à </a:t>
            </a:r>
            <a:r>
              <a:rPr dirty="0" err="1"/>
              <a:t>l'activité</a:t>
            </a:r>
            <a:r>
              <a:rPr dirty="0"/>
              <a:t> de travail en </a:t>
            </a:r>
            <a:r>
              <a:rPr dirty="0" err="1"/>
              <a:t>groupe</a:t>
            </a:r>
            <a:r>
              <a:rPr dirty="0"/>
              <a:t>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ED222-956A-4C8C-ACF6-AADF05608A06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9841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2400" i="1">
                <a:latin typeface="Verdana"/>
                <a:ea typeface="Verdana"/>
                <a:cs typeface="Verdana"/>
                <a:sym typeface="Verdana"/>
              </a:defRPr>
            </a:pPr>
            <a:r>
              <a:t>Poursuivre l'</a:t>
            </a:r>
            <a:r>
              <a:rPr b="1"/>
              <a:t>étude de cas</a:t>
            </a:r>
            <a:r>
              <a:t> sur la FVR</a:t>
            </a:r>
          </a:p>
          <a:p>
            <a:pPr marL="228600" indent="-228600">
              <a:spcBef>
                <a:spcPts val="1200"/>
              </a:spcBef>
              <a:buSzPct val="100000"/>
              <a:buAutoNum type="arabicPeriod"/>
              <a:defRPr sz="2400">
                <a:latin typeface="Verdana"/>
                <a:ea typeface="Verdana"/>
                <a:cs typeface="Verdana"/>
                <a:sym typeface="Verdana"/>
              </a:defRPr>
            </a:pPr>
            <a:r>
              <a:t>Divisez les élèves en groupes </a:t>
            </a:r>
          </a:p>
          <a:p>
            <a:pPr marL="228600" indent="-228600">
              <a:spcBef>
                <a:spcPts val="1200"/>
              </a:spcBef>
              <a:buSzPct val="100000"/>
              <a:buAutoNum type="arabicPeriod"/>
              <a:defRPr sz="2400" b="1">
                <a:latin typeface="Verdana"/>
                <a:ea typeface="Verdana"/>
                <a:cs typeface="Verdana"/>
                <a:sym typeface="Verdana"/>
              </a:defRPr>
            </a:pPr>
            <a:r>
              <a:t>Un groupe d'élèves présente des réponses sur le Système de commandement du lieu de l'incident (structures du COU) - piliers/sections (tirées du eLearning).</a:t>
            </a:r>
          </a:p>
          <a:p>
            <a:pPr marL="685800" lvl="1" indent="-228600">
              <a:spcBef>
                <a:spcPts val="1200"/>
              </a:spcBef>
              <a:buSzPct val="100000"/>
              <a:buAutoNum type="alphaLcPeriod"/>
              <a:defRPr sz="2400" b="1">
                <a:latin typeface="Verdana"/>
                <a:ea typeface="Verdana"/>
                <a:cs typeface="Verdana"/>
                <a:sym typeface="Verdana"/>
              </a:defRPr>
            </a:pPr>
            <a:r>
              <a:t>Au niveau de l'hôpital</a:t>
            </a:r>
          </a:p>
          <a:p>
            <a:pPr marL="685800" lvl="1" indent="-228600">
              <a:spcBef>
                <a:spcPts val="1200"/>
              </a:spcBef>
              <a:buSzPct val="100000"/>
              <a:buAutoNum type="alphaLcPeriod"/>
              <a:defRPr sz="2400" b="1">
                <a:latin typeface="Verdana"/>
                <a:ea typeface="Verdana"/>
                <a:cs typeface="Verdana"/>
                <a:sym typeface="Verdana"/>
              </a:defRPr>
            </a:pPr>
            <a:r>
              <a:t>Niveau régional et </a:t>
            </a:r>
          </a:p>
          <a:p>
            <a:pPr marL="685800" lvl="1" indent="-228600">
              <a:spcBef>
                <a:spcPts val="1200"/>
              </a:spcBef>
              <a:buSzPct val="100000"/>
              <a:buAutoNum type="alphaLcPeriod"/>
              <a:defRPr sz="2400" b="1">
                <a:latin typeface="Verdana"/>
                <a:ea typeface="Verdana"/>
                <a:cs typeface="Verdana"/>
                <a:sym typeface="Verdana"/>
              </a:defRPr>
            </a:pPr>
            <a:r>
              <a:t>échelon national</a:t>
            </a:r>
          </a:p>
          <a:p>
            <a:pPr marL="228600" indent="-228600">
              <a:spcBef>
                <a:spcPts val="1200"/>
              </a:spcBef>
              <a:buSzPct val="100000"/>
              <a:buAutoNum type="arabicPeriod"/>
              <a:defRPr sz="2400">
                <a:latin typeface="Verdana"/>
                <a:ea typeface="Verdana"/>
                <a:cs typeface="Verdana"/>
                <a:sym typeface="Verdana"/>
              </a:defRPr>
            </a:pPr>
            <a:r>
              <a:t>Suivi des discussions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ED222-956A-4C8C-ACF6-AADF05608A06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7510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D1074-EB32-45BF-AA57-7B7C5EE58A11}" type="datetimeFigureOut">
              <a:rPr lang="fr-BE" smtClean="0"/>
              <a:t>30-09-19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48C6-971C-4B49-BC65-E14B28D95B2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59485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D1074-EB32-45BF-AA57-7B7C5EE58A11}" type="datetimeFigureOut">
              <a:rPr lang="fr-BE" smtClean="0"/>
              <a:t>30-09-19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48C6-971C-4B49-BC65-E14B28D95B2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98229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D1074-EB32-45BF-AA57-7B7C5EE58A11}" type="datetimeFigureOut">
              <a:rPr lang="fr-BE" smtClean="0"/>
              <a:t>30-09-19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48C6-971C-4B49-BC65-E14B28D95B2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83467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8"/>
          <p:cNvSpPr/>
          <p:nvPr/>
        </p:nvSpPr>
        <p:spPr>
          <a:xfrm>
            <a:off x="0" y="6605517"/>
            <a:ext cx="9144000" cy="266133"/>
          </a:xfrm>
          <a:prstGeom prst="rect">
            <a:avLst/>
          </a:prstGeom>
          <a:solidFill>
            <a:srgbClr val="3FCBD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200"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" name="Rectangle 9"/>
          <p:cNvSpPr/>
          <p:nvPr/>
        </p:nvSpPr>
        <p:spPr>
          <a:xfrm>
            <a:off x="0" y="6524970"/>
            <a:ext cx="9144000" cy="333031"/>
          </a:xfrm>
          <a:prstGeom prst="rect">
            <a:avLst/>
          </a:prstGeom>
          <a:solidFill>
            <a:srgbClr val="3FCBD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7" name="Footer Placeholder 4"/>
          <p:cNvSpPr txBox="1"/>
          <p:nvPr/>
        </p:nvSpPr>
        <p:spPr>
          <a:xfrm>
            <a:off x="0" y="6642484"/>
            <a:ext cx="8604281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1200" b="1">
                <a:solidFill>
                  <a:srgbClr val="FFFFFF"/>
                </a:solidFill>
              </a:defRPr>
            </a:pPr>
            <a:r>
              <a:t>© 2019 - Institut Régional de Santé Publique – Communication and Coordination 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56927" y="6542922"/>
            <a:ext cx="240626" cy="2819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59" name="Title Text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5449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86610208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D1074-EB32-45BF-AA57-7B7C5EE58A11}" type="datetimeFigureOut">
              <a:rPr lang="fr-BE" smtClean="0"/>
              <a:t>30-09-19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48C6-971C-4B49-BC65-E14B28D95B2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46043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D1074-EB32-45BF-AA57-7B7C5EE58A11}" type="datetimeFigureOut">
              <a:rPr lang="fr-BE" smtClean="0"/>
              <a:t>30-09-19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48C6-971C-4B49-BC65-E14B28D95B2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11199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D1074-EB32-45BF-AA57-7B7C5EE58A11}" type="datetimeFigureOut">
              <a:rPr lang="fr-BE" smtClean="0"/>
              <a:t>30-09-19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48C6-971C-4B49-BC65-E14B28D95B2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764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D1074-EB32-45BF-AA57-7B7C5EE58A11}" type="datetimeFigureOut">
              <a:rPr lang="fr-BE" smtClean="0"/>
              <a:t>30-09-19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48C6-971C-4B49-BC65-E14B28D95B2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41532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D1074-EB32-45BF-AA57-7B7C5EE58A11}" type="datetimeFigureOut">
              <a:rPr lang="fr-BE" smtClean="0"/>
              <a:t>30-09-19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48C6-971C-4B49-BC65-E14B28D95B2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48463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D1074-EB32-45BF-AA57-7B7C5EE58A11}" type="datetimeFigureOut">
              <a:rPr lang="fr-BE" smtClean="0"/>
              <a:t>30-09-19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48C6-971C-4B49-BC65-E14B28D95B2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50061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D1074-EB32-45BF-AA57-7B7C5EE58A11}" type="datetimeFigureOut">
              <a:rPr lang="fr-BE" smtClean="0"/>
              <a:t>30-09-19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48C6-971C-4B49-BC65-E14B28D95B2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88241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D1074-EB32-45BF-AA57-7B7C5EE58A11}" type="datetimeFigureOut">
              <a:rPr lang="fr-BE" smtClean="0"/>
              <a:t>30-09-19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48C6-971C-4B49-BC65-E14B28D95B2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24268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D1074-EB32-45BF-AA57-7B7C5EE58A11}" type="datetimeFigureOut">
              <a:rPr lang="fr-BE" smtClean="0"/>
              <a:t>30-09-19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948C6-971C-4B49-BC65-E14B28D95B2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31288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E7E621B-6DC9-45DC-9100-FAE2CEECF8EB}"/>
              </a:ext>
            </a:extLst>
          </p:cNvPr>
          <p:cNvSpPr/>
          <p:nvPr/>
        </p:nvSpPr>
        <p:spPr>
          <a:xfrm>
            <a:off x="0" y="-1"/>
            <a:ext cx="9144000" cy="1749778"/>
          </a:xfrm>
          <a:prstGeom prst="rect">
            <a:avLst/>
          </a:prstGeom>
          <a:solidFill>
            <a:srgbClr val="6E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le 14">
            <a:extLst>
              <a:ext uri="{FF2B5EF4-FFF2-40B4-BE49-F238E27FC236}">
                <a16:creationId xmlns="" xmlns:a16="http://schemas.microsoft.com/office/drawing/2014/main" id="{105F7382-F213-4A57-8D88-D3254B775395}"/>
              </a:ext>
            </a:extLst>
          </p:cNvPr>
          <p:cNvSpPr txBox="1">
            <a:spLocks/>
          </p:cNvSpPr>
          <p:nvPr/>
        </p:nvSpPr>
        <p:spPr>
          <a:xfrm>
            <a:off x="404734" y="1"/>
            <a:ext cx="8000999" cy="12929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AU" sz="6000" kern="120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Verdana" pitchFamily="34" charset="0"/>
              </a:rPr>
              <a:t>Communication </a:t>
            </a:r>
            <a:r>
              <a:rPr lang="en-US" sz="5400" dirty="0" smtClean="0">
                <a:solidFill>
                  <a:prstClr val="white"/>
                </a:solidFill>
                <a:ea typeface="Verdana" pitchFamily="34" charset="0"/>
              </a:rPr>
              <a:t>et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Verdana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Verdana" pitchFamily="34" charset="0"/>
              </a:rPr>
              <a:t>Co-ordination</a:t>
            </a:r>
            <a:endParaRPr kumimoji="0" lang="en-AU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Verdana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C1A66C-0F10-8B41-9147-68C22007BD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042758"/>
            <a:ext cx="9264112" cy="2852737"/>
          </a:xfrm>
        </p:spPr>
        <p:txBody>
          <a:bodyPr anchor="ctr"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en-GB" sz="5400" b="1" dirty="0" smtClean="0">
                <a:solidFill>
                  <a:srgbClr val="ED7D31"/>
                </a:solidFill>
                <a:latin typeface="Segoe UI Light" panose="020B0502040204020203" pitchFamily="34" charset="0"/>
              </a:rPr>
              <a:t>Centres des </a:t>
            </a:r>
            <a:r>
              <a:rPr lang="en-GB" sz="5400" b="1" dirty="0" err="1" smtClean="0">
                <a:solidFill>
                  <a:srgbClr val="ED7D31"/>
                </a:solidFill>
                <a:latin typeface="Segoe UI Light" panose="020B0502040204020203" pitchFamily="34" charset="0"/>
              </a:rPr>
              <a:t>Opérations</a:t>
            </a:r>
            <a:r>
              <a:rPr lang="en-GB" sz="5400" b="1" dirty="0" smtClean="0">
                <a:solidFill>
                  <a:srgbClr val="ED7D31"/>
                </a:solidFill>
                <a:latin typeface="Segoe UI Light" panose="020B0502040204020203" pitchFamily="34" charset="0"/>
              </a:rPr>
              <a:t> </a:t>
            </a:r>
            <a:r>
              <a:rPr lang="en-GB" sz="5400" b="1" dirty="0" err="1" smtClean="0">
                <a:solidFill>
                  <a:srgbClr val="ED7D31"/>
                </a:solidFill>
                <a:latin typeface="Segoe UI Light" panose="020B0502040204020203" pitchFamily="34" charset="0"/>
              </a:rPr>
              <a:t>d’Ugences</a:t>
            </a:r>
            <a:r>
              <a:rPr lang="en-GB" sz="5400" b="1" dirty="0" smtClean="0">
                <a:solidFill>
                  <a:srgbClr val="ED7D31"/>
                </a:solidFill>
                <a:latin typeface="Segoe UI Light" panose="020B0502040204020203" pitchFamily="34" charset="0"/>
              </a:rPr>
              <a:t> (COU)</a:t>
            </a:r>
            <a:endParaRPr lang="en-GB" sz="5400" b="1" dirty="0">
              <a:solidFill>
                <a:srgbClr val="ED7D31"/>
              </a:solidFill>
              <a:latin typeface="Segoe UI Light" panose="020B0502040204020203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8E51A76D-E679-304F-86F8-C5BC412C85A5}"/>
              </a:ext>
            </a:extLst>
          </p:cNvPr>
          <p:cNvSpPr txBox="1">
            <a:spLocks/>
          </p:cNvSpPr>
          <p:nvPr/>
        </p:nvSpPr>
        <p:spPr>
          <a:xfrm>
            <a:off x="976233" y="2411864"/>
            <a:ext cx="6858000" cy="1655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AU" sz="6000" kern="120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endParaRPr lang="en-GB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E62AF67-2E25-9E43-ADE2-F9CBB5C5D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733" y="3245058"/>
            <a:ext cx="571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8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1"/>
          <p:cNvSpPr txBox="1"/>
          <p:nvPr/>
        </p:nvSpPr>
        <p:spPr>
          <a:xfrm>
            <a:off x="127861" y="219620"/>
            <a:ext cx="8868907" cy="192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6000">
                <a:solidFill>
                  <a:srgbClr val="ED7D31"/>
                </a:solidFill>
                <a:latin typeface="Segoe UI Light"/>
                <a:ea typeface="Segoe UI Light"/>
                <a:cs typeface="Segoe UI Light"/>
                <a:sym typeface="Segoe UI Light"/>
              </a:defRPr>
            </a:lvl1pPr>
          </a:lstStyle>
          <a:p>
            <a:r>
              <a:t>Centres des opérations d'urgence (COU)</a:t>
            </a:r>
          </a:p>
        </p:txBody>
      </p:sp>
      <p:sp>
        <p:nvSpPr>
          <p:cNvPr id="95" name="Rectangle 1"/>
          <p:cNvSpPr txBox="1"/>
          <p:nvPr/>
        </p:nvSpPr>
        <p:spPr>
          <a:xfrm>
            <a:off x="391500" y="2149236"/>
            <a:ext cx="8361000" cy="5586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spcBef>
                <a:spcPts val="1800"/>
              </a:spcBef>
              <a:buSzPct val="100000"/>
              <a:buFont typeface="Arial"/>
              <a:buChar char="•"/>
              <a:defRPr sz="2600"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/>
              <a:t>D'abord</a:t>
            </a:r>
            <a:r>
              <a:rPr dirty="0"/>
              <a:t> </a:t>
            </a:r>
            <a:r>
              <a:rPr dirty="0" err="1"/>
              <a:t>établi</a:t>
            </a:r>
            <a:r>
              <a:rPr dirty="0"/>
              <a:t> pour </a:t>
            </a:r>
            <a:r>
              <a:rPr dirty="0" err="1"/>
              <a:t>coordonner</a:t>
            </a:r>
            <a:r>
              <a:rPr dirty="0"/>
              <a:t> le </a:t>
            </a:r>
            <a:r>
              <a:rPr dirty="0" err="1"/>
              <a:t>système</a:t>
            </a:r>
            <a:r>
              <a:rPr dirty="0"/>
              <a:t> de coordination multi-</a:t>
            </a:r>
            <a:r>
              <a:rPr dirty="0" err="1"/>
              <a:t>agences</a:t>
            </a:r>
            <a:r>
              <a:rPr dirty="0"/>
              <a:t> aux </a:t>
            </a:r>
            <a:r>
              <a:rPr dirty="0" err="1"/>
              <a:t>États-Unis</a:t>
            </a:r>
            <a:r>
              <a:rPr dirty="0"/>
              <a:t>.</a:t>
            </a:r>
          </a:p>
          <a:p>
            <a:pPr marL="285750" indent="-285750">
              <a:spcBef>
                <a:spcPts val="1800"/>
              </a:spcBef>
              <a:buSzPct val="100000"/>
              <a:buFont typeface="Arial"/>
              <a:buChar char="•"/>
              <a:defRPr sz="2600"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A fait </a:t>
            </a:r>
            <a:r>
              <a:rPr dirty="0" err="1"/>
              <a:t>partie</a:t>
            </a:r>
            <a:r>
              <a:rPr dirty="0"/>
              <a:t> </a:t>
            </a:r>
            <a:r>
              <a:rPr dirty="0" smtClean="0"/>
              <a:t>d</a:t>
            </a:r>
            <a:r>
              <a:rPr lang="fr-BE" dirty="0" smtClean="0"/>
              <a:t>u Système des Gestion des Interventions</a:t>
            </a:r>
            <a:endParaRPr dirty="0"/>
          </a:p>
          <a:p>
            <a:pPr marL="285750" indent="-285750">
              <a:spcBef>
                <a:spcPts val="1800"/>
              </a:spcBef>
              <a:buSzPct val="100000"/>
              <a:buFont typeface="Arial"/>
              <a:buChar char="•"/>
              <a:defRPr sz="2600"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Un emplacement central, plaque </a:t>
            </a:r>
            <a:r>
              <a:rPr dirty="0" err="1"/>
              <a:t>tournante</a:t>
            </a:r>
            <a:r>
              <a:rPr dirty="0"/>
              <a:t> pour la coordination de </a:t>
            </a:r>
            <a:r>
              <a:rPr dirty="0" err="1"/>
              <a:t>toutes</a:t>
            </a:r>
            <a:r>
              <a:rPr dirty="0"/>
              <a:t> les phases des situations </a:t>
            </a:r>
            <a:r>
              <a:rPr dirty="0" err="1"/>
              <a:t>d'urgence</a:t>
            </a:r>
            <a:r>
              <a:rPr dirty="0"/>
              <a:t> </a:t>
            </a:r>
            <a:r>
              <a:rPr dirty="0" smtClean="0"/>
              <a:t>-</a:t>
            </a:r>
            <a:r>
              <a:rPr dirty="0" err="1" smtClean="0"/>
              <a:t>Commandement</a:t>
            </a:r>
            <a:r>
              <a:rPr dirty="0"/>
              <a:t>, </a:t>
            </a:r>
            <a:r>
              <a:rPr dirty="0" err="1"/>
              <a:t>contrôle</a:t>
            </a:r>
            <a:r>
              <a:rPr dirty="0"/>
              <a:t>, coordination </a:t>
            </a:r>
          </a:p>
          <a:p>
            <a:pPr marL="285750" indent="-285750">
              <a:spcBef>
                <a:spcPts val="1800"/>
              </a:spcBef>
              <a:buSzPct val="100000"/>
              <a:buFont typeface="Arial"/>
              <a:buChar char="•"/>
              <a:defRPr sz="2600"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Le COU en santé </a:t>
            </a:r>
            <a:r>
              <a:rPr dirty="0" err="1"/>
              <a:t>publique</a:t>
            </a:r>
            <a:r>
              <a:rPr dirty="0"/>
              <a:t> </a:t>
            </a:r>
            <a:r>
              <a:rPr dirty="0" err="1"/>
              <a:t>intègre</a:t>
            </a:r>
            <a:r>
              <a:rPr dirty="0"/>
              <a:t> les services de santé </a:t>
            </a:r>
            <a:r>
              <a:rPr dirty="0" err="1"/>
              <a:t>publique</a:t>
            </a:r>
            <a:r>
              <a:rPr dirty="0"/>
              <a:t> </a:t>
            </a:r>
            <a:r>
              <a:rPr dirty="0" err="1"/>
              <a:t>traditionnels</a:t>
            </a:r>
            <a:r>
              <a:rPr dirty="0"/>
              <a:t> et </a:t>
            </a:r>
            <a:r>
              <a:rPr dirty="0" err="1"/>
              <a:t>d'autres</a:t>
            </a:r>
            <a:r>
              <a:rPr dirty="0"/>
              <a:t> </a:t>
            </a:r>
            <a:r>
              <a:rPr dirty="0" err="1"/>
              <a:t>fonctions</a:t>
            </a:r>
            <a:r>
              <a:rPr dirty="0"/>
              <a:t> </a:t>
            </a:r>
            <a:r>
              <a:rPr dirty="0" err="1"/>
              <a:t>dans</a:t>
            </a:r>
            <a:r>
              <a:rPr dirty="0"/>
              <a:t> un </a:t>
            </a:r>
            <a:r>
              <a:rPr dirty="0" err="1"/>
              <a:t>modèle</a:t>
            </a:r>
            <a:r>
              <a:rPr dirty="0"/>
              <a:t> de </a:t>
            </a:r>
            <a:r>
              <a:rPr dirty="0" err="1"/>
              <a:t>gestion</a:t>
            </a:r>
            <a:r>
              <a:rPr dirty="0"/>
              <a:t> des </a:t>
            </a:r>
            <a:r>
              <a:rPr dirty="0" err="1"/>
              <a:t>urgences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68820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1"/>
          <p:cNvSpPr txBox="1"/>
          <p:nvPr/>
        </p:nvSpPr>
        <p:spPr>
          <a:xfrm>
            <a:off x="1" y="219620"/>
            <a:ext cx="9142095" cy="192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6000">
                <a:solidFill>
                  <a:srgbClr val="ED7D31"/>
                </a:solidFill>
                <a:latin typeface="Segoe UI Light"/>
                <a:ea typeface="Segoe UI Light"/>
                <a:cs typeface="Segoe UI Light"/>
                <a:sym typeface="Segoe UI Light"/>
              </a:defRPr>
            </a:lvl1pPr>
          </a:lstStyle>
          <a:p>
            <a:r>
              <a:t>Centres des opérations d'urgence (COU)</a:t>
            </a:r>
          </a:p>
        </p:txBody>
      </p:sp>
      <p:sp>
        <p:nvSpPr>
          <p:cNvPr id="100" name="Rectangle 1"/>
          <p:cNvSpPr txBox="1"/>
          <p:nvPr/>
        </p:nvSpPr>
        <p:spPr>
          <a:xfrm>
            <a:off x="288759" y="2130188"/>
            <a:ext cx="5179595" cy="4862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285750" indent="-285750">
              <a:spcBef>
                <a:spcPts val="1200"/>
              </a:spcBef>
              <a:buSzPct val="100000"/>
              <a:buFont typeface="Arial"/>
              <a:buChar char="•"/>
              <a:defRPr sz="2000"/>
            </a:pPr>
            <a:r>
              <a:rPr dirty="0"/>
              <a:t>L'OMS le </a:t>
            </a:r>
            <a:r>
              <a:rPr dirty="0" err="1"/>
              <a:t>définit</a:t>
            </a:r>
            <a:r>
              <a:rPr dirty="0"/>
              <a:t> </a:t>
            </a:r>
            <a:r>
              <a:rPr dirty="0" err="1"/>
              <a:t>comme</a:t>
            </a:r>
            <a:r>
              <a:rPr dirty="0"/>
              <a:t> " un centre </a:t>
            </a:r>
            <a:r>
              <a:rPr dirty="0" err="1"/>
              <a:t>d'opérations</a:t>
            </a:r>
            <a:r>
              <a:rPr dirty="0"/>
              <a:t> </a:t>
            </a:r>
            <a:r>
              <a:rPr dirty="0" err="1"/>
              <a:t>d'urgence</a:t>
            </a:r>
            <a:r>
              <a:rPr dirty="0"/>
              <a:t> </a:t>
            </a:r>
            <a:r>
              <a:rPr dirty="0" err="1"/>
              <a:t>spécialisé</a:t>
            </a:r>
            <a:r>
              <a:rPr dirty="0"/>
              <a:t> </a:t>
            </a:r>
            <a:r>
              <a:rPr dirty="0" err="1"/>
              <a:t>dans</a:t>
            </a:r>
            <a:r>
              <a:rPr dirty="0"/>
              <a:t> les </a:t>
            </a:r>
            <a:r>
              <a:rPr dirty="0" err="1"/>
              <a:t>besoins</a:t>
            </a:r>
            <a:r>
              <a:rPr dirty="0"/>
              <a:t> de </a:t>
            </a:r>
            <a:r>
              <a:rPr dirty="0" err="1"/>
              <a:t>commandement</a:t>
            </a:r>
            <a:r>
              <a:rPr dirty="0"/>
              <a:t>, de </a:t>
            </a:r>
            <a:r>
              <a:rPr dirty="0" err="1"/>
              <a:t>contrôle</a:t>
            </a:r>
            <a:r>
              <a:rPr dirty="0"/>
              <a:t> et de coordination des interventions en </a:t>
            </a:r>
            <a:r>
              <a:rPr dirty="0" err="1"/>
              <a:t>cas</a:t>
            </a:r>
            <a:r>
              <a:rPr dirty="0"/>
              <a:t> </a:t>
            </a:r>
            <a:r>
              <a:rPr dirty="0" err="1"/>
              <a:t>d'urgence</a:t>
            </a:r>
            <a:r>
              <a:rPr dirty="0"/>
              <a:t> </a:t>
            </a:r>
            <a:r>
              <a:rPr dirty="0" err="1"/>
              <a:t>ayant</a:t>
            </a:r>
            <a:r>
              <a:rPr dirty="0"/>
              <a:t> des </a:t>
            </a:r>
            <a:r>
              <a:rPr dirty="0" err="1"/>
              <a:t>conséquences</a:t>
            </a:r>
            <a:r>
              <a:rPr dirty="0"/>
              <a:t> </a:t>
            </a:r>
            <a:r>
              <a:rPr dirty="0" err="1"/>
              <a:t>sanitaires</a:t>
            </a:r>
            <a:r>
              <a:rPr dirty="0"/>
              <a:t> et des menaces pour la santé </a:t>
            </a:r>
            <a:r>
              <a:rPr dirty="0" err="1"/>
              <a:t>publique</a:t>
            </a:r>
            <a:r>
              <a:rPr dirty="0"/>
              <a:t> ".</a:t>
            </a:r>
          </a:p>
          <a:p>
            <a:pPr marL="285750" indent="-285750">
              <a:spcBef>
                <a:spcPts val="1200"/>
              </a:spcBef>
              <a:buSzPct val="100000"/>
              <a:buFont typeface="Arial"/>
              <a:buChar char="•"/>
              <a:defRPr sz="2000"/>
            </a:pPr>
            <a:r>
              <a:rPr dirty="0"/>
              <a:t>Elle </a:t>
            </a:r>
            <a:r>
              <a:rPr dirty="0" err="1"/>
              <a:t>reconnaît</a:t>
            </a:r>
            <a:r>
              <a:rPr dirty="0"/>
              <a:t> </a:t>
            </a:r>
            <a:r>
              <a:rPr dirty="0" err="1"/>
              <a:t>que</a:t>
            </a:r>
            <a:r>
              <a:rPr dirty="0"/>
              <a:t> les menaces et les </a:t>
            </a:r>
            <a:r>
              <a:rPr dirty="0" err="1"/>
              <a:t>conséquences</a:t>
            </a:r>
            <a:r>
              <a:rPr dirty="0"/>
              <a:t> pour la santé </a:t>
            </a:r>
            <a:r>
              <a:rPr dirty="0" err="1"/>
              <a:t>publique</a:t>
            </a:r>
            <a:r>
              <a:rPr dirty="0"/>
              <a:t> exigent des </a:t>
            </a:r>
            <a:r>
              <a:rPr dirty="0" err="1"/>
              <a:t>réponses</a:t>
            </a:r>
            <a:r>
              <a:rPr dirty="0"/>
              <a:t> </a:t>
            </a:r>
            <a:r>
              <a:rPr dirty="0" err="1"/>
              <a:t>coordonnées</a:t>
            </a:r>
            <a:r>
              <a:rPr dirty="0"/>
              <a:t>. </a:t>
            </a:r>
          </a:p>
          <a:p>
            <a:pPr marL="285750" indent="-285750">
              <a:spcBef>
                <a:spcPts val="1200"/>
              </a:spcBef>
              <a:buSzPct val="100000"/>
              <a:buFont typeface="Arial"/>
              <a:buChar char="•"/>
              <a:defRPr sz="2000"/>
            </a:pPr>
            <a:r>
              <a:rPr dirty="0"/>
              <a:t>fait </a:t>
            </a:r>
            <a:r>
              <a:rPr dirty="0" err="1"/>
              <a:t>partie</a:t>
            </a:r>
            <a:r>
              <a:rPr dirty="0"/>
              <a:t> </a:t>
            </a:r>
            <a:r>
              <a:rPr dirty="0" err="1"/>
              <a:t>d'autorités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</a:t>
            </a:r>
            <a:r>
              <a:rPr dirty="0" err="1"/>
              <a:t>d'entités</a:t>
            </a:r>
            <a:r>
              <a:rPr dirty="0"/>
              <a:t> </a:t>
            </a:r>
            <a:r>
              <a:rPr dirty="0" err="1"/>
              <a:t>nationales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</a:t>
            </a:r>
            <a:r>
              <a:rPr dirty="0" err="1"/>
              <a:t>infranationales</a:t>
            </a:r>
            <a:r>
              <a:rPr dirty="0"/>
              <a:t> de </a:t>
            </a:r>
            <a:r>
              <a:rPr dirty="0" err="1"/>
              <a:t>gestion</a:t>
            </a:r>
            <a:r>
              <a:rPr dirty="0"/>
              <a:t> des catastrophes </a:t>
            </a:r>
          </a:p>
          <a:p>
            <a:pPr marL="285750" indent="-285750">
              <a:spcBef>
                <a:spcPts val="1200"/>
              </a:spcBef>
              <a:buSzPct val="100000"/>
              <a:buFont typeface="Arial"/>
              <a:buChar char="•"/>
              <a:defRPr sz="2000"/>
            </a:pPr>
            <a:r>
              <a:rPr dirty="0"/>
              <a:t>Disposer de structures de </a:t>
            </a:r>
            <a:r>
              <a:rPr dirty="0" err="1"/>
              <a:t>commandement</a:t>
            </a:r>
            <a:r>
              <a:rPr dirty="0"/>
              <a:t> </a:t>
            </a:r>
            <a:r>
              <a:rPr dirty="0" err="1"/>
              <a:t>très</a:t>
            </a:r>
            <a:r>
              <a:rPr dirty="0"/>
              <a:t> </a:t>
            </a:r>
            <a:r>
              <a:rPr dirty="0" err="1"/>
              <a:t>claires</a:t>
            </a:r>
            <a:r>
              <a:rPr dirty="0"/>
              <a:t> pour </a:t>
            </a:r>
            <a:r>
              <a:rPr dirty="0" err="1"/>
              <a:t>gérer</a:t>
            </a:r>
            <a:r>
              <a:rPr dirty="0"/>
              <a:t> les </a:t>
            </a:r>
            <a:r>
              <a:rPr dirty="0" err="1"/>
              <a:t>urgences</a:t>
            </a:r>
            <a:r>
              <a:rPr dirty="0"/>
              <a:t> de santé </a:t>
            </a:r>
            <a:r>
              <a:rPr dirty="0" err="1"/>
              <a:t>publique</a:t>
            </a:r>
            <a:endParaRPr dirty="0"/>
          </a:p>
        </p:txBody>
      </p:sp>
      <p:pic>
        <p:nvPicPr>
          <p:cNvPr id="101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05476" y="2633105"/>
            <a:ext cx="3436621" cy="343662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87068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1"/>
          <p:cNvSpPr txBox="1">
            <a:spLocks noGrp="1"/>
          </p:cNvSpPr>
          <p:nvPr>
            <p:ph type="title"/>
          </p:nvPr>
        </p:nvSpPr>
        <p:spPr>
          <a:xfrm>
            <a:off x="579276" y="232951"/>
            <a:ext cx="7886701" cy="135449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96111">
              <a:defRPr sz="4312">
                <a:solidFill>
                  <a:srgbClr val="ED7D31"/>
                </a:solidFill>
              </a:defRPr>
            </a:lvl1pPr>
          </a:lstStyle>
          <a:p>
            <a:r>
              <a:t>Quelles sont les fonctions potentielles d'un COU ?</a:t>
            </a:r>
          </a:p>
        </p:txBody>
      </p:sp>
      <p:sp>
        <p:nvSpPr>
          <p:cNvPr id="106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58064" y="4615557"/>
            <a:ext cx="1601356" cy="3257551"/>
          </a:xfrm>
          <a:prstGeom prst="rect">
            <a:avLst/>
          </a:prstGeom>
        </p:spPr>
        <p:txBody>
          <a:bodyPr/>
          <a:lstStyle/>
          <a:p>
            <a:r>
              <a:rPr sz="2800" dirty="0" err="1">
                <a:solidFill>
                  <a:srgbClr val="ED7D31"/>
                </a:solidFill>
              </a:rPr>
              <a:t>Logistique</a:t>
            </a:r>
            <a:r>
              <a:rPr dirty="0"/>
              <a:t> </a:t>
            </a:r>
          </a:p>
        </p:txBody>
      </p:sp>
      <p:sp>
        <p:nvSpPr>
          <p:cNvPr id="107" name="Content Placeholder 3"/>
          <p:cNvSpPr txBox="1"/>
          <p:nvPr/>
        </p:nvSpPr>
        <p:spPr>
          <a:xfrm>
            <a:off x="5464970" y="1978025"/>
            <a:ext cx="3886201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marL="342900" indent="-342900" algn="ctr">
              <a:spcBef>
                <a:spcPts val="600"/>
              </a:spcBef>
              <a:buSzPct val="100000"/>
              <a:buFont typeface="Arial"/>
              <a:buChar char="•"/>
              <a:defRPr sz="2800"/>
            </a:lvl1pPr>
          </a:lstStyle>
          <a:p>
            <a:pPr marL="0" indent="0">
              <a:buNone/>
            </a:pPr>
            <a:r>
              <a:rPr dirty="0">
                <a:solidFill>
                  <a:srgbClr val="ED7D31"/>
                </a:solidFill>
              </a:rPr>
              <a:t>Finances</a:t>
            </a:r>
            <a:r>
              <a:rPr dirty="0"/>
              <a:t> </a:t>
            </a:r>
          </a:p>
        </p:txBody>
      </p:sp>
      <p:sp>
        <p:nvSpPr>
          <p:cNvPr id="108" name="Content Placeholder 2"/>
          <p:cNvSpPr txBox="1"/>
          <p:nvPr/>
        </p:nvSpPr>
        <p:spPr>
          <a:xfrm>
            <a:off x="73854" y="2005726"/>
            <a:ext cx="3051538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defRPr sz="2800">
                <a:solidFill>
                  <a:srgbClr val="ED7D31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/>
              <a:t>Opérations</a:t>
            </a:r>
            <a:r>
              <a:rPr dirty="0"/>
              <a:t>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 sz="2800">
                <a:solidFill>
                  <a:srgbClr val="ED7D31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/>
          </a:p>
          <a:p>
            <a:pPr algn="ctr">
              <a:lnSpc>
                <a:spcPct val="90000"/>
              </a:lnSpc>
              <a:spcBef>
                <a:spcPts val="1000"/>
              </a:spcBef>
              <a:defRPr sz="2800">
                <a:solidFill>
                  <a:srgbClr val="ED7D31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fr-BE" dirty="0" smtClean="0"/>
              <a:t>Hygiène</a:t>
            </a:r>
            <a:endParaRPr dirty="0"/>
          </a:p>
          <a:p>
            <a:pPr algn="ctr">
              <a:lnSpc>
                <a:spcPct val="90000"/>
              </a:lnSpc>
              <a:spcBef>
                <a:spcPts val="1000"/>
              </a:spcBef>
              <a:defRPr sz="2800">
                <a:solidFill>
                  <a:srgbClr val="ED7D31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/>
          </a:p>
          <a:p>
            <a:pPr algn="ctr">
              <a:lnSpc>
                <a:spcPct val="90000"/>
              </a:lnSpc>
              <a:spcBef>
                <a:spcPts val="1000"/>
              </a:spcBef>
              <a:defRPr sz="2800">
                <a:solidFill>
                  <a:srgbClr val="ED7D31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/>
          </a:p>
          <a:p>
            <a:pPr>
              <a:lnSpc>
                <a:spcPct val="90000"/>
              </a:lnSpc>
              <a:spcBef>
                <a:spcPts val="1000"/>
              </a:spcBef>
              <a:defRPr sz="2800">
                <a:solidFill>
                  <a:srgbClr val="ED7D31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/>
              <a:t>Détection</a:t>
            </a:r>
            <a:r>
              <a:rPr dirty="0"/>
              <a:t> de </a:t>
            </a:r>
            <a:r>
              <a:rPr dirty="0" err="1"/>
              <a:t>cas</a:t>
            </a:r>
            <a:endParaRPr dirty="0"/>
          </a:p>
        </p:txBody>
      </p:sp>
      <p:sp>
        <p:nvSpPr>
          <p:cNvPr id="109" name="Content Placeholder 2"/>
          <p:cNvSpPr txBox="1"/>
          <p:nvPr/>
        </p:nvSpPr>
        <p:spPr>
          <a:xfrm>
            <a:off x="3250407" y="1950324"/>
            <a:ext cx="3886201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defRPr sz="2800">
                <a:solidFill>
                  <a:srgbClr val="ED7D31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/>
              <a:t>Planification</a:t>
            </a:r>
            <a:r>
              <a:rPr dirty="0"/>
              <a:t>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 sz="2800">
                <a:solidFill>
                  <a:srgbClr val="ED7D31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 </a:t>
            </a:r>
          </a:p>
        </p:txBody>
      </p:sp>
      <p:sp>
        <p:nvSpPr>
          <p:cNvPr id="110" name="Rectangle 6"/>
          <p:cNvSpPr txBox="1"/>
          <p:nvPr/>
        </p:nvSpPr>
        <p:spPr>
          <a:xfrm>
            <a:off x="2661047" y="4567536"/>
            <a:ext cx="2803923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solidFill>
                  <a:srgbClr val="ED7D31"/>
                </a:solidFill>
              </a:defRPr>
            </a:lvl1pPr>
          </a:lstStyle>
          <a:p>
            <a:r>
              <a:t>Gestion de cas </a:t>
            </a:r>
          </a:p>
        </p:txBody>
      </p:sp>
      <p:sp>
        <p:nvSpPr>
          <p:cNvPr id="111" name="Rectangle 7"/>
          <p:cNvSpPr txBox="1"/>
          <p:nvPr/>
        </p:nvSpPr>
        <p:spPr>
          <a:xfrm>
            <a:off x="4021931" y="3644206"/>
            <a:ext cx="4572001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solidFill>
                  <a:srgbClr val="ED7D31"/>
                </a:solidFill>
              </a:defRPr>
            </a:lvl1pPr>
          </a:lstStyle>
          <a:p>
            <a:r>
              <a:rPr dirty="0"/>
              <a:t>Communication </a:t>
            </a:r>
          </a:p>
        </p:txBody>
      </p:sp>
      <p:sp>
        <p:nvSpPr>
          <p:cNvPr id="112" name="TextBox 8"/>
          <p:cNvSpPr txBox="1"/>
          <p:nvPr/>
        </p:nvSpPr>
        <p:spPr>
          <a:xfrm>
            <a:off x="6557963" y="5757863"/>
            <a:ext cx="2252859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ED7D31"/>
                </a:solidFill>
              </a:defRPr>
            </a:lvl1pPr>
          </a:lstStyle>
          <a:p>
            <a:r>
              <a:t>Administration</a:t>
            </a:r>
          </a:p>
        </p:txBody>
      </p:sp>
      <p:sp>
        <p:nvSpPr>
          <p:cNvPr id="113" name="Rectangle 9"/>
          <p:cNvSpPr txBox="1"/>
          <p:nvPr/>
        </p:nvSpPr>
        <p:spPr>
          <a:xfrm>
            <a:off x="3114675" y="2596217"/>
            <a:ext cx="457200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solidFill>
                  <a:srgbClr val="ED7D31"/>
                </a:solidFill>
              </a:defRPr>
            </a:lvl1pPr>
          </a:lstStyle>
          <a:p>
            <a:r>
              <a:rPr lang="fr-BE" dirty="0" smtClean="0"/>
              <a:t>CIP</a:t>
            </a:r>
            <a:endParaRPr dirty="0"/>
          </a:p>
        </p:txBody>
      </p:sp>
      <p:sp>
        <p:nvSpPr>
          <p:cNvPr id="114" name="Rectangle 10"/>
          <p:cNvSpPr txBox="1"/>
          <p:nvPr/>
        </p:nvSpPr>
        <p:spPr>
          <a:xfrm>
            <a:off x="1443039" y="5706463"/>
            <a:ext cx="4204097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solidFill>
                  <a:srgbClr val="ED7D31"/>
                </a:solidFill>
              </a:defRPr>
            </a:lvl1pPr>
          </a:lstStyle>
          <a:p>
            <a:r>
              <a:t>Engagement communautaire </a:t>
            </a:r>
          </a:p>
        </p:txBody>
      </p:sp>
      <p:sp>
        <p:nvSpPr>
          <p:cNvPr id="115" name="Rectangle 11"/>
          <p:cNvSpPr txBox="1"/>
          <p:nvPr/>
        </p:nvSpPr>
        <p:spPr>
          <a:xfrm>
            <a:off x="6900863" y="3059222"/>
            <a:ext cx="1678782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ED7D31"/>
                </a:solidFill>
              </a:defRPr>
            </a:lvl1pPr>
          </a:lstStyle>
          <a:p>
            <a:r>
              <a:rPr dirty="0" err="1"/>
              <a:t>Gestion</a:t>
            </a:r>
            <a:r>
              <a:rPr dirty="0"/>
              <a:t> des </a:t>
            </a:r>
            <a:r>
              <a:rPr dirty="0" err="1"/>
              <a:t>ressources</a:t>
            </a:r>
            <a:r>
              <a:rPr dirty="0"/>
              <a:t> </a:t>
            </a:r>
            <a:r>
              <a:rPr dirty="0" err="1"/>
              <a:t>humaines</a:t>
            </a:r>
            <a:endParaRPr dirty="0"/>
          </a:p>
        </p:txBody>
      </p:sp>
      <p:sp>
        <p:nvSpPr>
          <p:cNvPr id="116" name="Rectangle 13"/>
          <p:cNvSpPr txBox="1"/>
          <p:nvPr/>
        </p:nvSpPr>
        <p:spPr>
          <a:xfrm>
            <a:off x="4526707" y="2827049"/>
            <a:ext cx="1975249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solidFill>
                  <a:srgbClr val="ED7D31"/>
                </a:solidFill>
              </a:defRPr>
            </a:lvl1pPr>
          </a:lstStyle>
          <a:p>
            <a:r>
              <a:t>Sécurité </a:t>
            </a:r>
          </a:p>
        </p:txBody>
      </p:sp>
      <p:sp>
        <p:nvSpPr>
          <p:cNvPr id="117" name="Rectangle 15"/>
          <p:cNvSpPr txBox="1"/>
          <p:nvPr/>
        </p:nvSpPr>
        <p:spPr>
          <a:xfrm>
            <a:off x="5193505" y="5140248"/>
            <a:ext cx="3037116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solidFill>
                  <a:srgbClr val="ED7D31"/>
                </a:solidFill>
              </a:defRPr>
            </a:lvl1pPr>
          </a:lstStyle>
          <a:p>
            <a:r>
              <a:t>Gestion des données</a:t>
            </a:r>
          </a:p>
        </p:txBody>
      </p:sp>
      <p:sp>
        <p:nvSpPr>
          <p:cNvPr id="118" name="Rectangle 16"/>
          <p:cNvSpPr txBox="1"/>
          <p:nvPr/>
        </p:nvSpPr>
        <p:spPr>
          <a:xfrm>
            <a:off x="324531" y="3878863"/>
            <a:ext cx="41980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solidFill>
                  <a:srgbClr val="ED7D31"/>
                </a:solidFill>
              </a:defRPr>
            </a:lvl1pPr>
          </a:lstStyle>
          <a:p>
            <a:r>
              <a:t>Gestion transfrontalière </a:t>
            </a:r>
          </a:p>
        </p:txBody>
      </p:sp>
      <p:sp>
        <p:nvSpPr>
          <p:cNvPr id="119" name="Rectangle 17"/>
          <p:cNvSpPr txBox="1"/>
          <p:nvPr/>
        </p:nvSpPr>
        <p:spPr>
          <a:xfrm>
            <a:off x="328613" y="5183243"/>
            <a:ext cx="1614489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solidFill>
                  <a:srgbClr val="ED7D31"/>
                </a:solidFill>
              </a:defRPr>
            </a:lvl1pPr>
          </a:lstStyle>
          <a:p>
            <a:r>
              <a:t>Laboratoire </a:t>
            </a:r>
          </a:p>
        </p:txBody>
      </p:sp>
    </p:spTree>
    <p:extLst>
      <p:ext uri="{BB962C8B-B14F-4D97-AF65-F5344CB8AC3E}">
        <p14:creationId xmlns:p14="http://schemas.microsoft.com/office/powerpoint/2010/main" val="7680792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1"/>
          <p:cNvSpPr txBox="1"/>
          <p:nvPr/>
        </p:nvSpPr>
        <p:spPr>
          <a:xfrm>
            <a:off x="174357" y="-251423"/>
            <a:ext cx="8868907" cy="2862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6000">
                <a:solidFill>
                  <a:srgbClr val="ED7D31"/>
                </a:solidFill>
                <a:latin typeface="Segoe UI Light"/>
                <a:ea typeface="Segoe UI Light"/>
                <a:cs typeface="Segoe UI Light"/>
                <a:sym typeface="Segoe UI Light"/>
              </a:defRPr>
            </a:pPr>
            <a:r>
              <a:t>Activité</a:t>
            </a:r>
          </a:p>
          <a:p>
            <a:pPr algn="ctr">
              <a:defRPr sz="6000">
                <a:solidFill>
                  <a:srgbClr val="ED7D31"/>
                </a:solidFill>
                <a:latin typeface="Segoe UI Light"/>
                <a:ea typeface="Segoe UI Light"/>
                <a:cs typeface="Segoe UI Light"/>
                <a:sym typeface="Segoe UI Light"/>
              </a:defRPr>
            </a:pPr>
            <a:r>
              <a:t>Centres des opérations d'urgence</a:t>
            </a:r>
          </a:p>
        </p:txBody>
      </p:sp>
      <p:sp>
        <p:nvSpPr>
          <p:cNvPr id="124" name="Rectangle 1"/>
          <p:cNvSpPr txBox="1"/>
          <p:nvPr/>
        </p:nvSpPr>
        <p:spPr>
          <a:xfrm>
            <a:off x="425813" y="2714388"/>
            <a:ext cx="8361000" cy="4124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spcBef>
                <a:spcPts val="1800"/>
              </a:spcBef>
              <a:buSzPct val="100000"/>
              <a:buFont typeface="Arial"/>
              <a:buChar char="•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/>
              <a:t>L'étudiant</a:t>
            </a:r>
            <a:r>
              <a:rPr dirty="0"/>
              <a:t> </a:t>
            </a:r>
            <a:r>
              <a:rPr dirty="0" err="1"/>
              <a:t>doit</a:t>
            </a:r>
            <a:r>
              <a:rPr dirty="0"/>
              <a:t> </a:t>
            </a:r>
            <a:r>
              <a:rPr dirty="0" err="1"/>
              <a:t>avoir</a:t>
            </a:r>
            <a:r>
              <a:rPr dirty="0"/>
              <a:t> </a:t>
            </a:r>
            <a:r>
              <a:rPr dirty="0" err="1"/>
              <a:t>lu</a:t>
            </a:r>
            <a:r>
              <a:rPr dirty="0"/>
              <a:t> et </a:t>
            </a:r>
            <a:r>
              <a:rPr dirty="0" err="1"/>
              <a:t>complété</a:t>
            </a:r>
            <a:r>
              <a:rPr dirty="0"/>
              <a:t> </a:t>
            </a:r>
            <a:r>
              <a:rPr lang="fr-BE" dirty="0" smtClean="0"/>
              <a:t>l’</a:t>
            </a:r>
            <a:r>
              <a:rPr i="1" dirty="0" err="1" smtClean="0"/>
              <a:t>étude</a:t>
            </a:r>
            <a:r>
              <a:rPr i="1" dirty="0" smtClean="0"/>
              <a:t> </a:t>
            </a:r>
            <a:r>
              <a:rPr i="1" dirty="0"/>
              <a:t>de </a:t>
            </a:r>
            <a:r>
              <a:rPr i="1" dirty="0" err="1"/>
              <a:t>cas</a:t>
            </a:r>
            <a:r>
              <a:rPr dirty="0"/>
              <a:t> en eLearning </a:t>
            </a:r>
            <a:r>
              <a:rPr dirty="0" err="1"/>
              <a:t>sur</a:t>
            </a:r>
            <a:r>
              <a:rPr dirty="0"/>
              <a:t> la </a:t>
            </a:r>
            <a:r>
              <a:rPr lang="fr-BE" dirty="0" smtClean="0"/>
              <a:t>FVR</a:t>
            </a:r>
            <a:r>
              <a:rPr dirty="0" smtClean="0"/>
              <a:t> </a:t>
            </a:r>
            <a:r>
              <a:rPr dirty="0" err="1"/>
              <a:t>avant</a:t>
            </a:r>
            <a:r>
              <a:rPr dirty="0"/>
              <a:t> de </a:t>
            </a:r>
            <a:r>
              <a:rPr dirty="0" err="1"/>
              <a:t>tenter</a:t>
            </a:r>
            <a:r>
              <a:rPr dirty="0"/>
              <a:t> </a:t>
            </a:r>
            <a:r>
              <a:rPr dirty="0" err="1"/>
              <a:t>cette</a:t>
            </a:r>
            <a:r>
              <a:rPr dirty="0"/>
              <a:t> session. </a:t>
            </a:r>
          </a:p>
          <a:p>
            <a:pPr marL="285750" indent="-285750">
              <a:spcBef>
                <a:spcPts val="1200"/>
              </a:spcBef>
              <a:buSzPct val="100000"/>
              <a:buFont typeface="Arial"/>
              <a:buChar char="•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/>
              <a:t>L'objectif</a:t>
            </a:r>
            <a:r>
              <a:rPr dirty="0"/>
              <a:t> principal </a:t>
            </a:r>
            <a:r>
              <a:rPr dirty="0" err="1"/>
              <a:t>est</a:t>
            </a:r>
            <a:r>
              <a:rPr dirty="0"/>
              <a:t> de </a:t>
            </a:r>
            <a:r>
              <a:rPr dirty="0" err="1"/>
              <a:t>permettre</a:t>
            </a:r>
            <a:r>
              <a:rPr dirty="0"/>
              <a:t> aux </a:t>
            </a:r>
            <a:r>
              <a:rPr dirty="0" err="1"/>
              <a:t>étudiants</a:t>
            </a:r>
            <a:r>
              <a:rPr dirty="0"/>
              <a:t> de </a:t>
            </a:r>
            <a:r>
              <a:rPr dirty="0" err="1"/>
              <a:t>développer</a:t>
            </a:r>
            <a:r>
              <a:rPr dirty="0"/>
              <a:t> des </a:t>
            </a:r>
            <a:r>
              <a:rPr dirty="0" err="1"/>
              <a:t>compétences</a:t>
            </a:r>
            <a:r>
              <a:rPr dirty="0"/>
              <a:t> </a:t>
            </a:r>
            <a:r>
              <a:rPr dirty="0" err="1"/>
              <a:t>dans</a:t>
            </a:r>
            <a:r>
              <a:rPr dirty="0"/>
              <a:t> la </a:t>
            </a:r>
            <a:r>
              <a:rPr dirty="0" err="1"/>
              <a:t>mise</a:t>
            </a:r>
            <a:r>
              <a:rPr dirty="0"/>
              <a:t> en place des structures de </a:t>
            </a:r>
            <a:r>
              <a:rPr dirty="0" err="1"/>
              <a:t>commandement</a:t>
            </a:r>
            <a:r>
              <a:rPr dirty="0"/>
              <a:t> </a:t>
            </a:r>
            <a:r>
              <a:rPr dirty="0" err="1" smtClean="0"/>
              <a:t>d'incident</a:t>
            </a:r>
            <a:r>
              <a:rPr lang="fr-BE" dirty="0" smtClean="0"/>
              <a:t>s</a:t>
            </a:r>
            <a:r>
              <a:rPr dirty="0" smtClean="0"/>
              <a:t> </a:t>
            </a:r>
            <a:r>
              <a:rPr dirty="0"/>
              <a:t>pour la </a:t>
            </a:r>
            <a:r>
              <a:rPr dirty="0" err="1"/>
              <a:t>gestion</a:t>
            </a:r>
            <a:r>
              <a:rPr dirty="0"/>
              <a:t> </a:t>
            </a:r>
            <a:r>
              <a:rPr dirty="0" err="1"/>
              <a:t>d'une</a:t>
            </a:r>
            <a:r>
              <a:rPr dirty="0"/>
              <a:t> </a:t>
            </a:r>
            <a:r>
              <a:rPr dirty="0" err="1"/>
              <a:t>urgence</a:t>
            </a:r>
            <a:r>
              <a:rPr dirty="0"/>
              <a:t> de SP aux </a:t>
            </a:r>
            <a:r>
              <a:rPr dirty="0" err="1"/>
              <a:t>niveaux</a:t>
            </a:r>
            <a:r>
              <a:rPr dirty="0"/>
              <a:t> </a:t>
            </a:r>
            <a:r>
              <a:rPr dirty="0" err="1"/>
              <a:t>hospitalier</a:t>
            </a:r>
            <a:r>
              <a:rPr dirty="0"/>
              <a:t>, </a:t>
            </a:r>
            <a:r>
              <a:rPr dirty="0" err="1"/>
              <a:t>régional</a:t>
            </a:r>
            <a:r>
              <a:rPr dirty="0"/>
              <a:t> et national. </a:t>
            </a:r>
          </a:p>
        </p:txBody>
      </p:sp>
    </p:spTree>
    <p:extLst>
      <p:ext uri="{BB962C8B-B14F-4D97-AF65-F5344CB8AC3E}">
        <p14:creationId xmlns:p14="http://schemas.microsoft.com/office/powerpoint/2010/main" val="23652316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1"/>
          <p:cNvSpPr txBox="1"/>
          <p:nvPr/>
        </p:nvSpPr>
        <p:spPr>
          <a:xfrm>
            <a:off x="425816" y="-554000"/>
            <a:ext cx="8546735" cy="2862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6000">
                <a:solidFill>
                  <a:srgbClr val="ED7D31"/>
                </a:solidFill>
                <a:latin typeface="Segoe UI Light"/>
                <a:ea typeface="Segoe UI Light"/>
                <a:cs typeface="Segoe UI Light"/>
                <a:sym typeface="Segoe UI Light"/>
              </a:defRPr>
            </a:pPr>
            <a:r>
              <a:t>Activité</a:t>
            </a:r>
          </a:p>
          <a:p>
            <a:pPr algn="ctr">
              <a:defRPr sz="6000">
                <a:solidFill>
                  <a:srgbClr val="ED7D31"/>
                </a:solidFill>
                <a:latin typeface="Segoe UI Light"/>
                <a:ea typeface="Segoe UI Light"/>
                <a:cs typeface="Segoe UI Light"/>
                <a:sym typeface="Segoe UI Light"/>
              </a:defRPr>
            </a:pPr>
            <a:r>
              <a:t>Centres des opérations d'urgence</a:t>
            </a:r>
          </a:p>
        </p:txBody>
      </p:sp>
      <p:sp>
        <p:nvSpPr>
          <p:cNvPr id="127" name="Rectangle 1"/>
          <p:cNvSpPr txBox="1"/>
          <p:nvPr/>
        </p:nvSpPr>
        <p:spPr>
          <a:xfrm>
            <a:off x="254363" y="2308237"/>
            <a:ext cx="8718186" cy="366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spcBef>
                <a:spcPts val="1200"/>
              </a:spcBef>
              <a:buSzPct val="100000"/>
              <a:buAutoNum type="arabicPeriod"/>
              <a:defRPr sz="2400"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/>
              <a:t>Divisez</a:t>
            </a:r>
            <a:r>
              <a:rPr dirty="0"/>
              <a:t> les </a:t>
            </a:r>
            <a:r>
              <a:rPr dirty="0" err="1"/>
              <a:t>élèves</a:t>
            </a:r>
            <a:r>
              <a:rPr dirty="0"/>
              <a:t> en 3 </a:t>
            </a:r>
            <a:r>
              <a:rPr dirty="0" err="1"/>
              <a:t>groupes</a:t>
            </a:r>
            <a:r>
              <a:rPr dirty="0"/>
              <a:t> </a:t>
            </a:r>
          </a:p>
          <a:p>
            <a:pPr marL="457200" indent="-457200">
              <a:spcBef>
                <a:spcPts val="1200"/>
              </a:spcBef>
              <a:buSzPct val="100000"/>
              <a:buAutoNum type="arabicPeriod"/>
              <a:defRPr sz="2400">
                <a:latin typeface="Verdana"/>
                <a:ea typeface="Verdana"/>
                <a:cs typeface="Verdana"/>
                <a:sym typeface="Verdana"/>
              </a:defRPr>
            </a:pPr>
            <a:r>
              <a:rPr lang="fr-BE" dirty="0" smtClean="0"/>
              <a:t>A </a:t>
            </a:r>
            <a:r>
              <a:rPr dirty="0" err="1" smtClean="0"/>
              <a:t>l'aide</a:t>
            </a:r>
            <a:r>
              <a:rPr dirty="0" smtClean="0"/>
              <a:t> </a:t>
            </a:r>
            <a:r>
              <a:rPr dirty="0"/>
              <a:t>de </a:t>
            </a:r>
            <a:r>
              <a:rPr dirty="0" err="1"/>
              <a:t>l'étude</a:t>
            </a:r>
            <a:r>
              <a:rPr dirty="0"/>
              <a:t> de </a:t>
            </a:r>
            <a:r>
              <a:rPr dirty="0" err="1"/>
              <a:t>cas</a:t>
            </a:r>
            <a:r>
              <a:rPr dirty="0"/>
              <a:t> de la </a:t>
            </a:r>
            <a:r>
              <a:rPr lang="fr-BE" dirty="0" err="1" smtClean="0"/>
              <a:t>fvr</a:t>
            </a:r>
            <a:r>
              <a:rPr dirty="0" smtClean="0"/>
              <a:t>, </a:t>
            </a:r>
            <a:r>
              <a:rPr dirty="0" err="1"/>
              <a:t>chaque</a:t>
            </a:r>
            <a:r>
              <a:rPr dirty="0"/>
              <a:t> </a:t>
            </a:r>
            <a:r>
              <a:rPr dirty="0" err="1"/>
              <a:t>groupe</a:t>
            </a:r>
            <a:r>
              <a:rPr dirty="0"/>
              <a:t> </a:t>
            </a:r>
            <a:r>
              <a:rPr dirty="0" err="1"/>
              <a:t>d'élèves</a:t>
            </a:r>
            <a:r>
              <a:rPr dirty="0"/>
              <a:t> </a:t>
            </a:r>
            <a:r>
              <a:rPr dirty="0" err="1"/>
              <a:t>dessine</a:t>
            </a:r>
            <a:r>
              <a:rPr dirty="0"/>
              <a:t> un </a:t>
            </a:r>
            <a:r>
              <a:rPr dirty="0" err="1"/>
              <a:t>diagramme</a:t>
            </a:r>
            <a:r>
              <a:rPr dirty="0"/>
              <a:t> du </a:t>
            </a:r>
            <a:r>
              <a:rPr b="1" dirty="0" err="1"/>
              <a:t>Système</a:t>
            </a:r>
            <a:r>
              <a:rPr b="1" dirty="0"/>
              <a:t> de </a:t>
            </a:r>
            <a:r>
              <a:rPr b="1" dirty="0" err="1"/>
              <a:t>commandement</a:t>
            </a:r>
            <a:r>
              <a:rPr b="1" dirty="0"/>
              <a:t> du lieu de </a:t>
            </a:r>
            <a:r>
              <a:rPr b="1" dirty="0" err="1"/>
              <a:t>l'incident</a:t>
            </a:r>
            <a:r>
              <a:rPr b="1" dirty="0"/>
              <a:t> (structures du COU) - </a:t>
            </a:r>
            <a:r>
              <a:rPr b="1" dirty="0" err="1"/>
              <a:t>piliers</a:t>
            </a:r>
            <a:r>
              <a:rPr b="1" dirty="0"/>
              <a:t>/sections.</a:t>
            </a:r>
          </a:p>
          <a:p>
            <a:pPr marL="914400" lvl="1" indent="-457200">
              <a:spcBef>
                <a:spcPts val="1200"/>
              </a:spcBef>
              <a:buSzPct val="100000"/>
              <a:buAutoNum type="arabicPeriod"/>
              <a:defRPr sz="2400"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Au </a:t>
            </a:r>
            <a:r>
              <a:rPr dirty="0" err="1"/>
              <a:t>niveau</a:t>
            </a:r>
            <a:r>
              <a:rPr dirty="0"/>
              <a:t> de </a:t>
            </a:r>
            <a:r>
              <a:rPr dirty="0" err="1"/>
              <a:t>l'hôpital</a:t>
            </a:r>
            <a:r>
              <a:rPr dirty="0"/>
              <a:t> - </a:t>
            </a:r>
            <a:r>
              <a:rPr dirty="0" err="1"/>
              <a:t>Groupe</a:t>
            </a:r>
            <a:r>
              <a:rPr dirty="0"/>
              <a:t> A :</a:t>
            </a:r>
          </a:p>
          <a:p>
            <a:pPr marL="914400" lvl="1" indent="-457200">
              <a:spcBef>
                <a:spcPts val="1200"/>
              </a:spcBef>
              <a:buSzPct val="100000"/>
              <a:buAutoNum type="arabicPeriod"/>
              <a:defRPr sz="2400"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régional</a:t>
            </a:r>
            <a:r>
              <a:rPr dirty="0"/>
              <a:t> - </a:t>
            </a:r>
            <a:r>
              <a:rPr dirty="0" err="1"/>
              <a:t>Groupe</a:t>
            </a:r>
            <a:r>
              <a:rPr dirty="0"/>
              <a:t> B : et </a:t>
            </a:r>
          </a:p>
          <a:p>
            <a:pPr marL="914400" lvl="1" indent="-457200">
              <a:spcBef>
                <a:spcPts val="1200"/>
              </a:spcBef>
              <a:buSzPct val="100000"/>
              <a:buAutoNum type="arabicPeriod"/>
              <a:defRPr sz="2400"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/>
              <a:t>Niveau</a:t>
            </a:r>
            <a:r>
              <a:rPr dirty="0"/>
              <a:t> national - </a:t>
            </a:r>
            <a:r>
              <a:rPr dirty="0" err="1"/>
              <a:t>Groupe</a:t>
            </a:r>
            <a:r>
              <a:rPr dirty="0"/>
              <a:t> C :</a:t>
            </a:r>
          </a:p>
        </p:txBody>
      </p:sp>
    </p:spTree>
    <p:extLst>
      <p:ext uri="{BB962C8B-B14F-4D97-AF65-F5344CB8AC3E}">
        <p14:creationId xmlns:p14="http://schemas.microsoft.com/office/powerpoint/2010/main" val="35741494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1"/>
          <p:cNvSpPr txBox="1"/>
          <p:nvPr/>
        </p:nvSpPr>
        <p:spPr>
          <a:xfrm>
            <a:off x="425813" y="3057288"/>
            <a:ext cx="8361000" cy="2831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spcBef>
                <a:spcPts val="1800"/>
              </a:spcBef>
              <a:buSzPct val="100000"/>
              <a:buFont typeface="Arial"/>
              <a:buChar char="•"/>
              <a:defRPr sz="2800">
                <a:latin typeface="Verdana"/>
                <a:ea typeface="Verdana"/>
                <a:cs typeface="Verdana"/>
                <a:sym typeface="Verdana"/>
              </a:defRPr>
            </a:pPr>
            <a:endParaRPr lang="fr-BE" dirty="0" smtClean="0"/>
          </a:p>
          <a:p>
            <a:pPr>
              <a:spcBef>
                <a:spcPts val="1200"/>
              </a:spcBef>
              <a:buSzPct val="100000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 smtClean="0"/>
              <a:t>L'objectif</a:t>
            </a:r>
            <a:r>
              <a:rPr dirty="0" smtClean="0"/>
              <a:t> </a:t>
            </a:r>
            <a:r>
              <a:rPr dirty="0"/>
              <a:t>principal </a:t>
            </a:r>
            <a:r>
              <a:rPr dirty="0" err="1"/>
              <a:t>est</a:t>
            </a:r>
            <a:r>
              <a:rPr dirty="0"/>
              <a:t> de </a:t>
            </a:r>
            <a:r>
              <a:rPr dirty="0" err="1"/>
              <a:t>permettre</a:t>
            </a:r>
            <a:r>
              <a:rPr dirty="0"/>
              <a:t> aux </a:t>
            </a:r>
            <a:r>
              <a:rPr dirty="0" err="1"/>
              <a:t>élèves</a:t>
            </a:r>
            <a:r>
              <a:rPr dirty="0"/>
              <a:t> de </a:t>
            </a:r>
            <a:r>
              <a:rPr dirty="0" err="1"/>
              <a:t>développer</a:t>
            </a:r>
            <a:r>
              <a:rPr dirty="0"/>
              <a:t> des </a:t>
            </a:r>
            <a:r>
              <a:rPr dirty="0" err="1"/>
              <a:t>compétences</a:t>
            </a:r>
            <a:r>
              <a:rPr dirty="0"/>
              <a:t> </a:t>
            </a:r>
            <a:r>
              <a:rPr dirty="0" err="1"/>
              <a:t>dans</a:t>
            </a:r>
            <a:r>
              <a:rPr dirty="0"/>
              <a:t> la </a:t>
            </a:r>
            <a:r>
              <a:rPr lang="fr-BE" dirty="0" smtClean="0"/>
              <a:t>gestion </a:t>
            </a:r>
            <a:r>
              <a:rPr dirty="0" smtClean="0"/>
              <a:t>des </a:t>
            </a:r>
            <a:r>
              <a:rPr dirty="0" err="1"/>
              <a:t>ressources</a:t>
            </a:r>
            <a:r>
              <a:rPr dirty="0"/>
              <a:t> </a:t>
            </a:r>
            <a:r>
              <a:rPr lang="fr-BE" dirty="0" smtClean="0"/>
              <a:t>potentielles, </a:t>
            </a:r>
            <a:r>
              <a:rPr dirty="0" err="1" smtClean="0"/>
              <a:t>matérielles</a:t>
            </a:r>
            <a:r>
              <a:rPr dirty="0" smtClean="0"/>
              <a:t> </a:t>
            </a:r>
            <a:r>
              <a:rPr dirty="0"/>
              <a:t>et </a:t>
            </a:r>
            <a:r>
              <a:rPr dirty="0" err="1" smtClean="0"/>
              <a:t>humaines</a:t>
            </a:r>
            <a:r>
              <a:rPr dirty="0" smtClean="0"/>
              <a:t> </a:t>
            </a:r>
            <a:r>
              <a:rPr dirty="0" err="1"/>
              <a:t>nécessaires</a:t>
            </a:r>
            <a:r>
              <a:rPr dirty="0"/>
              <a:t> à </a:t>
            </a:r>
            <a:r>
              <a:rPr dirty="0" err="1"/>
              <a:t>chaque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. </a:t>
            </a:r>
          </a:p>
        </p:txBody>
      </p:sp>
      <p:sp>
        <p:nvSpPr>
          <p:cNvPr id="132" name="Rectangle 1"/>
          <p:cNvSpPr txBox="1"/>
          <p:nvPr/>
        </p:nvSpPr>
        <p:spPr>
          <a:xfrm>
            <a:off x="425816" y="55601"/>
            <a:ext cx="8546735" cy="2862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6000">
                <a:solidFill>
                  <a:srgbClr val="ED7D31"/>
                </a:solidFill>
                <a:latin typeface="Segoe UI Light"/>
                <a:ea typeface="Segoe UI Light"/>
                <a:cs typeface="Segoe UI Light"/>
                <a:sym typeface="Segoe UI Light"/>
              </a:defRPr>
            </a:pPr>
            <a:r>
              <a:t>Activité</a:t>
            </a:r>
          </a:p>
          <a:p>
            <a:pPr algn="ctr">
              <a:defRPr sz="6000">
                <a:solidFill>
                  <a:srgbClr val="ED7D31"/>
                </a:solidFill>
                <a:latin typeface="Segoe UI Light"/>
                <a:ea typeface="Segoe UI Light"/>
                <a:cs typeface="Segoe UI Light"/>
                <a:sym typeface="Segoe UI Light"/>
              </a:defRPr>
            </a:pPr>
            <a:r>
              <a:t>Centres des opérations d'urgence</a:t>
            </a:r>
          </a:p>
        </p:txBody>
      </p:sp>
    </p:spTree>
    <p:extLst>
      <p:ext uri="{BB962C8B-B14F-4D97-AF65-F5344CB8AC3E}">
        <p14:creationId xmlns:p14="http://schemas.microsoft.com/office/powerpoint/2010/main" val="23092475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935</Words>
  <Application>Microsoft Office PowerPoint</Application>
  <PresentationFormat>Affichage à l'écran (4:3)</PresentationFormat>
  <Paragraphs>73</Paragraphs>
  <Slides>7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Centres des Opérations d’Ugences (COU)</vt:lpstr>
      <vt:lpstr>Présentation PowerPoint</vt:lpstr>
      <vt:lpstr>Présentation PowerPoint</vt:lpstr>
      <vt:lpstr>Quelles sont les fonctions potentielles d'un COU ?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Centres des Opérations d’Ugences (COU)</dc:title>
  <dc:creator>USER</dc:creator>
  <cp:lastModifiedBy>USER</cp:lastModifiedBy>
  <cp:revision>1</cp:revision>
  <dcterms:created xsi:type="dcterms:W3CDTF">2019-09-30T06:53:14Z</dcterms:created>
  <dcterms:modified xsi:type="dcterms:W3CDTF">2019-09-30T06:54:14Z</dcterms:modified>
</cp:coreProperties>
</file>